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sldIdLst>
    <p:sldId id="256" r:id="rId2"/>
    <p:sldId id="276" r:id="rId3"/>
    <p:sldId id="277" r:id="rId4"/>
    <p:sldId id="279" r:id="rId5"/>
    <p:sldId id="257" r:id="rId6"/>
    <p:sldId id="258" r:id="rId7"/>
    <p:sldId id="272" r:id="rId8"/>
    <p:sldId id="259" r:id="rId9"/>
    <p:sldId id="275" r:id="rId10"/>
    <p:sldId id="270" r:id="rId11"/>
    <p:sldId id="260" r:id="rId12"/>
    <p:sldId id="261" r:id="rId13"/>
    <p:sldId id="271" r:id="rId14"/>
    <p:sldId id="262" r:id="rId15"/>
    <p:sldId id="278" r:id="rId16"/>
    <p:sldId id="263" r:id="rId17"/>
    <p:sldId id="282" r:id="rId18"/>
    <p:sldId id="268" r:id="rId19"/>
    <p:sldId id="266" r:id="rId20"/>
    <p:sldId id="280" r:id="rId21"/>
    <p:sldId id="267" r:id="rId22"/>
    <p:sldId id="269" r:id="rId23"/>
    <p:sldId id="283" r:id="rId24"/>
    <p:sldId id="281" r:id="rId25"/>
    <p:sldId id="264" r:id="rId26"/>
  </p:sldIdLst>
  <p:sldSz cx="9144000" cy="6858000" type="screen4x3"/>
  <p:notesSz cx="6854825"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1634" autoAdjust="0"/>
  </p:normalViewPr>
  <p:slideViewPr>
    <p:cSldViewPr snapToGrid="0">
      <p:cViewPr varScale="1">
        <p:scale>
          <a:sx n="107" d="100"/>
          <a:sy n="107" d="100"/>
        </p:scale>
        <p:origin x="-17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3025" y="0"/>
            <a:ext cx="2970213" cy="463550"/>
          </a:xfrm>
          <a:prstGeom prst="rect">
            <a:avLst/>
          </a:prstGeom>
        </p:spPr>
        <p:txBody>
          <a:bodyPr vert="horz" lIns="91440" tIns="45720" rIns="91440" bIns="45720" rtlCol="0"/>
          <a:lstStyle>
            <a:lvl1pPr algn="r">
              <a:defRPr sz="1200"/>
            </a:lvl1pPr>
          </a:lstStyle>
          <a:p>
            <a:fld id="{D363BBE2-CA85-42FA-ACA9-1A8721FF0B0D}" type="datetimeFigureOut">
              <a:rPr lang="en-US" smtClean="0"/>
              <a:t>7/15/2025</a:t>
            </a:fld>
            <a:endParaRPr lang="en-US"/>
          </a:p>
        </p:txBody>
      </p:sp>
      <p:sp>
        <p:nvSpPr>
          <p:cNvPr id="4" name="Slide Image Placeholder 3"/>
          <p:cNvSpPr>
            <a:spLocks noGrp="1" noRot="1" noChangeAspect="1"/>
          </p:cNvSpPr>
          <p:nvPr>
            <p:ph type="sldImg" idx="2"/>
          </p:nvPr>
        </p:nvSpPr>
        <p:spPr>
          <a:xfrm>
            <a:off x="1349375"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588"/>
            <a:ext cx="5483225" cy="3638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288"/>
            <a:ext cx="297021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3025" y="8777288"/>
            <a:ext cx="2970213" cy="463550"/>
          </a:xfrm>
          <a:prstGeom prst="rect">
            <a:avLst/>
          </a:prstGeom>
        </p:spPr>
        <p:txBody>
          <a:bodyPr vert="horz" lIns="91440" tIns="45720" rIns="91440" bIns="45720" rtlCol="0" anchor="b"/>
          <a:lstStyle>
            <a:lvl1pPr algn="r">
              <a:defRPr sz="1200"/>
            </a:lvl1pPr>
          </a:lstStyle>
          <a:p>
            <a:fld id="{1BD58E50-5291-47F9-9550-6E92E6512952}" type="slidenum">
              <a:rPr lang="en-US" smtClean="0"/>
              <a:t>‹#›</a:t>
            </a:fld>
            <a:endParaRPr lang="en-US"/>
          </a:p>
        </p:txBody>
      </p:sp>
    </p:spTree>
    <p:extLst>
      <p:ext uri="{BB962C8B-B14F-4D97-AF65-F5344CB8AC3E}">
        <p14:creationId xmlns:p14="http://schemas.microsoft.com/office/powerpoint/2010/main" val="167163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5700"/>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58E50-5291-47F9-9550-6E92E6512952}" type="slidenum">
              <a:rPr lang="en-US" smtClean="0"/>
              <a:t>5</a:t>
            </a:fld>
            <a:endParaRPr lang="en-US"/>
          </a:p>
        </p:txBody>
      </p:sp>
    </p:spTree>
    <p:extLst>
      <p:ext uri="{BB962C8B-B14F-4D97-AF65-F5344CB8AC3E}">
        <p14:creationId xmlns:p14="http://schemas.microsoft.com/office/powerpoint/2010/main" val="221284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5700"/>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58E50-5291-47F9-9550-6E92E6512952}" type="slidenum">
              <a:rPr lang="en-US" smtClean="0"/>
              <a:t>16</a:t>
            </a:fld>
            <a:endParaRPr lang="en-US"/>
          </a:p>
        </p:txBody>
      </p:sp>
    </p:spTree>
    <p:extLst>
      <p:ext uri="{BB962C8B-B14F-4D97-AF65-F5344CB8AC3E}">
        <p14:creationId xmlns:p14="http://schemas.microsoft.com/office/powerpoint/2010/main" val="365943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55700"/>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58E50-5291-47F9-9550-6E92E6512952}" type="slidenum">
              <a:rPr lang="en-US" smtClean="0"/>
              <a:t>20</a:t>
            </a:fld>
            <a:endParaRPr lang="en-US"/>
          </a:p>
        </p:txBody>
      </p:sp>
    </p:spTree>
    <p:extLst>
      <p:ext uri="{BB962C8B-B14F-4D97-AF65-F5344CB8AC3E}">
        <p14:creationId xmlns:p14="http://schemas.microsoft.com/office/powerpoint/2010/main" val="298145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9/12/2024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26394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278074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368505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37524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9/12/2024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213840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9/12/2024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99099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9/12/2024</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45392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9/12/2024</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60351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9/12/2024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376239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9/12/2024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4396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9/12/2024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F0E88-5F52-45FC-9532-365E47B0CA78}" type="slidenum">
              <a:rPr lang="en-US" smtClean="0"/>
              <a:t>‹#›</a:t>
            </a:fld>
            <a:endParaRPr lang="en-US" dirty="0"/>
          </a:p>
        </p:txBody>
      </p:sp>
    </p:spTree>
    <p:extLst>
      <p:ext uri="{BB962C8B-B14F-4D97-AF65-F5344CB8AC3E}">
        <p14:creationId xmlns:p14="http://schemas.microsoft.com/office/powerpoint/2010/main" val="287845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9/12/2024</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F0E88-5F52-45FC-9532-365E47B0CA78}" type="slidenum">
              <a:rPr lang="en-US" smtClean="0"/>
              <a:t>‹#›</a:t>
            </a:fld>
            <a:endParaRPr lang="en-US" dirty="0"/>
          </a:p>
        </p:txBody>
      </p:sp>
    </p:spTree>
    <p:extLst>
      <p:ext uri="{BB962C8B-B14F-4D97-AF65-F5344CB8AC3E}">
        <p14:creationId xmlns:p14="http://schemas.microsoft.com/office/powerpoint/2010/main" val="2254474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cpedia.org/credit-cards/credit-cards02.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3DC5CEC-C6EE-1B24-D638-0074952E9EE5}"/>
              </a:ext>
            </a:extLst>
          </p:cNvPr>
          <p:cNvSpPr txBox="1"/>
          <p:nvPr/>
        </p:nvSpPr>
        <p:spPr>
          <a:xfrm>
            <a:off x="771525" y="1967266"/>
            <a:ext cx="1971675"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2200" b="1" kern="1200">
                <a:solidFill>
                  <a:srgbClr val="FFFFFF"/>
                </a:solidFill>
                <a:latin typeface="+mj-lt"/>
                <a:ea typeface="+mj-ea"/>
                <a:cs typeface="+mj-cs"/>
              </a:rPr>
              <a:t>VFW AUXILIARY MEMBERSHIP MOMENT</a:t>
            </a:r>
          </a:p>
          <a:p>
            <a:pPr algn="ctr" defTabSz="914400">
              <a:lnSpc>
                <a:spcPct val="90000"/>
              </a:lnSpc>
              <a:spcBef>
                <a:spcPct val="0"/>
              </a:spcBef>
              <a:spcAft>
                <a:spcPts val="600"/>
              </a:spcAft>
            </a:pPr>
            <a:r>
              <a:rPr lang="en-US" sz="2200" b="1" kern="1200">
                <a:solidFill>
                  <a:srgbClr val="FFFFFF"/>
                </a:solidFill>
                <a:latin typeface="+mj-lt"/>
                <a:ea typeface="+mj-ea"/>
                <a:cs typeface="+mj-cs"/>
              </a:rPr>
              <a:t>How to Ensure a Membership Application is Complete</a:t>
            </a:r>
          </a:p>
        </p:txBody>
      </p:sp>
      <p:pic>
        <p:nvPicPr>
          <p:cNvPr id="8" name="Picture 7">
            <a:extLst>
              <a:ext uri="{FF2B5EF4-FFF2-40B4-BE49-F238E27FC236}">
                <a16:creationId xmlns:a16="http://schemas.microsoft.com/office/drawing/2014/main" xmlns="" id="{DA7BC068-3B31-2396-9FE1-D5FAF9326BCB}"/>
              </a:ext>
            </a:extLst>
          </p:cNvPr>
          <p:cNvPicPr>
            <a:picLocks noChangeAspect="1"/>
          </p:cNvPicPr>
          <p:nvPr/>
        </p:nvPicPr>
        <p:blipFill>
          <a:blip r:embed="rId2"/>
          <a:stretch>
            <a:fillRect/>
          </a:stretch>
        </p:blipFill>
        <p:spPr>
          <a:xfrm>
            <a:off x="3582987" y="751243"/>
            <a:ext cx="5085525" cy="5353184"/>
          </a:xfrm>
          <a:prstGeom prst="rect">
            <a:avLst/>
          </a:prstGeom>
        </p:spPr>
      </p:pic>
    </p:spTree>
    <p:extLst>
      <p:ext uri="{BB962C8B-B14F-4D97-AF65-F5344CB8AC3E}">
        <p14:creationId xmlns:p14="http://schemas.microsoft.com/office/powerpoint/2010/main" val="329717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27A23-A1A8-6E21-4900-FD7FBF217AB8}"/>
              </a:ext>
            </a:extLst>
          </p:cNvPr>
          <p:cNvSpPr>
            <a:spLocks noGrp="1"/>
          </p:cNvSpPr>
          <p:nvPr>
            <p:ph type="title"/>
          </p:nvPr>
        </p:nvSpPr>
        <p:spPr>
          <a:xfrm>
            <a:off x="312780" y="386080"/>
            <a:ext cx="8347868" cy="2543810"/>
          </a:xfrm>
        </p:spPr>
        <p:style>
          <a:lnRef idx="2">
            <a:schemeClr val="accent2"/>
          </a:lnRef>
          <a:fillRef idx="1">
            <a:schemeClr val="lt1"/>
          </a:fillRef>
          <a:effectRef idx="0">
            <a:schemeClr val="accent2"/>
          </a:effectRef>
          <a:fontRef idx="minor">
            <a:schemeClr val="dk1"/>
          </a:fontRef>
        </p:style>
        <p:txBody>
          <a:bodyPr>
            <a:normAutofit fontScale="90000"/>
          </a:bodyPr>
          <a:lstStyle/>
          <a:p>
            <a:pPr>
              <a:lnSpc>
                <a:spcPct val="107000"/>
              </a:lnSpc>
              <a:spcBef>
                <a:spcPts val="0"/>
              </a:spcBef>
            </a:pPr>
            <a:r>
              <a:rPr lang="en-US" sz="1351" b="1" kern="100" dirty="0">
                <a:latin typeface="Calibri" panose="020F0502020204030204" pitchFamily="34" charset="0"/>
                <a:ea typeface="Calibri" panose="020F0502020204030204" pitchFamily="34" charset="0"/>
                <a:cs typeface="Times New Roman" panose="02020603050405020304" pitchFamily="18" charset="0"/>
              </a:rPr>
              <a:t/>
            </a:r>
            <a:br>
              <a:rPr lang="en-US" sz="1351" b="1" kern="100" dirty="0">
                <a:latin typeface="Calibri" panose="020F0502020204030204" pitchFamily="34" charset="0"/>
                <a:ea typeface="Calibri" panose="020F0502020204030204" pitchFamily="34" charset="0"/>
                <a:cs typeface="Times New Roman" panose="02020603050405020304" pitchFamily="18" charset="0"/>
              </a:rPr>
            </a:br>
            <a:r>
              <a:rPr lang="en-US" sz="1351" b="1" kern="100" dirty="0">
                <a:latin typeface="Calibri" panose="020F0502020204030204" pitchFamily="34" charset="0"/>
                <a:ea typeface="Calibri" panose="020F0502020204030204" pitchFamily="34" charset="0"/>
                <a:cs typeface="Times New Roman" panose="02020603050405020304" pitchFamily="18" charset="0"/>
              </a:rPr>
              <a:t/>
            </a:r>
            <a:br>
              <a:rPr lang="en-US" sz="1351" b="1" kern="100" dirty="0">
                <a:latin typeface="Calibri" panose="020F0502020204030204" pitchFamily="34" charset="0"/>
                <a:ea typeface="Calibri" panose="020F0502020204030204" pitchFamily="34" charset="0"/>
                <a:cs typeface="Times New Roman" panose="02020603050405020304" pitchFamily="18" charset="0"/>
              </a:rPr>
            </a:br>
            <a:r>
              <a:rPr lang="en-US" sz="1351" b="1" kern="100" dirty="0">
                <a:latin typeface="Calibri" panose="020F0502020204030204" pitchFamily="34" charset="0"/>
                <a:ea typeface="Calibri" panose="020F0502020204030204" pitchFamily="34" charset="0"/>
                <a:cs typeface="Times New Roman" panose="02020603050405020304" pitchFamily="18" charset="0"/>
              </a:rPr>
              <a:t/>
            </a:r>
            <a:br>
              <a:rPr lang="en-US" sz="1351" b="1" kern="100" dirty="0">
                <a:latin typeface="Calibri" panose="020F0502020204030204" pitchFamily="34" charset="0"/>
                <a:ea typeface="Calibri" panose="020F0502020204030204" pitchFamily="34" charset="0"/>
                <a:cs typeface="Times New Roman" panose="02020603050405020304" pitchFamily="18" charset="0"/>
              </a:rPr>
            </a:br>
            <a:r>
              <a:rPr lang="en-US" sz="1351" b="1" kern="100" dirty="0">
                <a:latin typeface="Calibri" panose="020F0502020204030204" pitchFamily="34" charset="0"/>
                <a:ea typeface="Calibri" panose="020F0502020204030204" pitchFamily="34" charset="0"/>
                <a:cs typeface="Times New Roman" panose="02020603050405020304" pitchFamily="18" charset="0"/>
              </a:rPr>
              <a:t/>
            </a:r>
            <a:br>
              <a:rPr lang="en-US" sz="1351" b="1" kern="100" dirty="0">
                <a:latin typeface="Calibri" panose="020F0502020204030204" pitchFamily="34" charset="0"/>
                <a:ea typeface="Calibri" panose="020F0502020204030204" pitchFamily="34" charset="0"/>
                <a:cs typeface="Times New Roman" panose="02020603050405020304" pitchFamily="18" charset="0"/>
              </a:rPr>
            </a:br>
            <a:r>
              <a:rPr lang="en-US" sz="1351" b="1" kern="100" dirty="0">
                <a:latin typeface="Calibri" panose="020F0502020204030204" pitchFamily="34" charset="0"/>
                <a:ea typeface="Calibri" panose="020F0502020204030204" pitchFamily="34" charset="0"/>
                <a:cs typeface="Times New Roman" panose="02020603050405020304" pitchFamily="18" charset="0"/>
              </a:rPr>
              <a:t/>
            </a:r>
            <a:br>
              <a:rPr lang="en-US" sz="1351" b="1" kern="100" dirty="0">
                <a:latin typeface="Calibri" panose="020F0502020204030204" pitchFamily="34" charset="0"/>
                <a:ea typeface="Calibri" panose="020F0502020204030204" pitchFamily="34" charset="0"/>
                <a:cs typeface="Times New Roman" panose="02020603050405020304" pitchFamily="18" charset="0"/>
              </a:rPr>
            </a:br>
            <a:r>
              <a:rPr lang="en-US" sz="1500" b="1" kern="100" dirty="0">
                <a:latin typeface="Arial Narrow" panose="020B0606020202030204" pitchFamily="34" charset="0"/>
                <a:ea typeface="Calibri" panose="020F0502020204030204" pitchFamily="34" charset="0"/>
                <a:cs typeface="Times New Roman" panose="02020603050405020304" pitchFamily="18" charset="0"/>
              </a:rPr>
              <a:t>PART C:</a:t>
            </a:r>
            <a:br>
              <a:rPr lang="en-US" sz="1500" b="1"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Post-Affiliated:</a:t>
            </a:r>
            <a:r>
              <a:rPr lang="en-US" sz="1500" kern="100" dirty="0">
                <a:latin typeface="Arial Narrow" panose="020B0606020202030204" pitchFamily="34" charset="0"/>
                <a:ea typeface="Calibri" panose="020F0502020204030204" pitchFamily="34" charset="0"/>
                <a:cs typeface="Times New Roman" panose="02020603050405020304" pitchFamily="18" charset="0"/>
              </a:rPr>
              <a:t> Check this box if the applicant is joining the Auxiliary under a current VFW member from your Post.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675" kern="100" dirty="0">
                <a:latin typeface="Arial Narrow" panose="020B0606020202030204" pitchFamily="34" charset="0"/>
                <a:ea typeface="Calibri" panose="020F0502020204030204" pitchFamily="34" charset="0"/>
                <a:cs typeface="Times New Roman" panose="02020603050405020304" pitchFamily="18" charset="0"/>
              </a:rPr>
              <a:t/>
            </a:r>
            <a:br>
              <a:rPr lang="en-US" sz="675" kern="100" dirty="0">
                <a:latin typeface="Arial Narrow" panose="020B0606020202030204" pitchFamily="34" charset="0"/>
                <a:ea typeface="Calibri" panose="020F0502020204030204" pitchFamily="34" charset="0"/>
                <a:cs typeface="Times New Roman" panose="02020603050405020304" pitchFamily="18" charset="0"/>
              </a:rPr>
            </a:br>
            <a:r>
              <a:rPr lang="en-US" sz="1800" b="1" u="sng"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Important Reminder</a:t>
            </a:r>
            <a:r>
              <a:rPr lang="en-US" sz="1800" b="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a:t>
            </a:r>
            <a:r>
              <a:rPr lang="en-US" sz="1800" i="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The VFW Member the applicant is joining under as a ‘Post-Affiliated’ must be a member of the same VFW Post associated with the Auxiliary accepting the application.</a:t>
            </a:r>
            <a:r>
              <a:rPr lang="en-US" sz="1800" kern="100" dirty="0">
                <a:latin typeface="Arial Narrow" panose="020B0606020202030204" pitchFamily="34" charset="0"/>
                <a:ea typeface="Calibri" panose="020F0502020204030204" pitchFamily="34" charset="0"/>
                <a:cs typeface="Times New Roman" panose="02020603050405020304" pitchFamily="18" charset="0"/>
              </a:rPr>
              <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750" kern="100" dirty="0">
                <a:latin typeface="Arial Narrow" panose="020B0606020202030204" pitchFamily="34" charset="0"/>
                <a:ea typeface="Calibri" panose="020F0502020204030204" pitchFamily="34" charset="0"/>
                <a:cs typeface="Times New Roman" panose="02020603050405020304" pitchFamily="18" charset="0"/>
              </a:rPr>
              <a:t/>
            </a:r>
            <a:br>
              <a:rPr lang="en-US" sz="750"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Relationship</a:t>
            </a:r>
            <a:r>
              <a:rPr lang="en-US" sz="1500" kern="100" dirty="0">
                <a:latin typeface="Arial Narrow" panose="020B0606020202030204" pitchFamily="34" charset="0"/>
                <a:ea typeface="Calibri" panose="020F0502020204030204" pitchFamily="34" charset="0"/>
                <a:cs typeface="Times New Roman" panose="02020603050405020304" pitchFamily="18" charset="0"/>
              </a:rPr>
              <a:t>: Mother, Father, Sister, Brother etc..  </a:t>
            </a: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To Eligible Veteran</a:t>
            </a:r>
            <a:r>
              <a:rPr lang="en-US" sz="1500" kern="100" dirty="0">
                <a:latin typeface="Arial Narrow" panose="020B0606020202030204" pitchFamily="34" charset="0"/>
                <a:ea typeface="Calibri" panose="020F0502020204030204" pitchFamily="34" charset="0"/>
                <a:cs typeface="Times New Roman" panose="02020603050405020304" pitchFamily="18" charset="0"/>
              </a:rPr>
              <a:t>: the veteran’s name   </a:t>
            </a:r>
            <a:r>
              <a:rPr lang="en-US" sz="1500" b="1" kern="100" dirty="0">
                <a:latin typeface="Arial Narrow" panose="020B0606020202030204" pitchFamily="34" charset="0"/>
                <a:ea typeface="Calibri" panose="020F0502020204030204" pitchFamily="34" charset="0"/>
                <a:cs typeface="Times New Roman" panose="02020603050405020304" pitchFamily="18" charset="0"/>
              </a:rPr>
              <a:t>VFW Membership ID</a:t>
            </a:r>
            <a:r>
              <a:rPr lang="en-US" sz="1500" kern="100" dirty="0">
                <a:latin typeface="Arial Narrow" panose="020B0606020202030204" pitchFamily="34" charset="0"/>
                <a:ea typeface="Calibri" panose="020F0502020204030204" pitchFamily="34" charset="0"/>
                <a:cs typeface="Times New Roman" panose="02020603050405020304" pitchFamily="18" charset="0"/>
              </a:rPr>
              <a:t>: The VFW member must be a current member of the VFW Post (not deceased) and the VFW Membership ID # must be provided.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750" kern="100" dirty="0">
                <a:latin typeface="Arial Narrow" panose="020B0606020202030204" pitchFamily="34" charset="0"/>
                <a:ea typeface="Calibri" panose="020F0502020204030204" pitchFamily="34" charset="0"/>
                <a:cs typeface="Times New Roman" panose="02020603050405020304" pitchFamily="18" charset="0"/>
              </a:rPr>
              <a:t/>
            </a:r>
            <a:br>
              <a:rPr lang="en-US" sz="750" kern="100" dirty="0">
                <a:latin typeface="Arial Narrow" panose="020B0606020202030204" pitchFamily="34" charset="0"/>
                <a:ea typeface="Calibri" panose="020F0502020204030204" pitchFamily="34" charset="0"/>
                <a:cs typeface="Times New Roman" panose="02020603050405020304" pitchFamily="18" charset="0"/>
              </a:rPr>
            </a:br>
            <a:r>
              <a:rPr lang="en-US" sz="1500" kern="100" dirty="0">
                <a:latin typeface="Arial Narrow" panose="020B0606020202030204" pitchFamily="34" charset="0"/>
                <a:ea typeface="Calibri" panose="020F0502020204030204" pitchFamily="34" charset="0"/>
                <a:cs typeface="Times New Roman" panose="02020603050405020304" pitchFamily="18" charset="0"/>
              </a:rP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kern="100" dirty="0">
                <a:latin typeface="Arial Narrow" panose="020B0606020202030204" pitchFamily="34" charset="0"/>
                <a:ea typeface="Calibri" panose="020F0502020204030204" pitchFamily="34" charset="0"/>
                <a:cs typeface="Times New Roman" panose="02020603050405020304" pitchFamily="18" charset="0"/>
              </a:rP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351" kern="100" dirty="0">
                <a:latin typeface="Calibri" panose="020F0502020204030204" pitchFamily="34" charset="0"/>
                <a:ea typeface="Calibri" panose="020F0502020204030204" pitchFamily="34" charset="0"/>
                <a:cs typeface="Times New Roman" panose="02020603050405020304" pitchFamily="18" charset="0"/>
              </a:rPr>
              <a:t/>
            </a:r>
            <a:br>
              <a:rPr lang="en-US" sz="1351"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2" name="Picture 11">
            <a:extLst>
              <a:ext uri="{FF2B5EF4-FFF2-40B4-BE49-F238E27FC236}">
                <a16:creationId xmlns:a16="http://schemas.microsoft.com/office/drawing/2014/main" xmlns="" id="{FF7054EF-9408-73A7-9C0D-74F449D6032A}"/>
              </a:ext>
            </a:extLst>
          </p:cNvPr>
          <p:cNvPicPr>
            <a:picLocks noChangeAspect="1"/>
          </p:cNvPicPr>
          <p:nvPr/>
        </p:nvPicPr>
        <p:blipFill>
          <a:blip r:embed="rId2"/>
          <a:stretch>
            <a:fillRect/>
          </a:stretch>
        </p:blipFill>
        <p:spPr>
          <a:xfrm>
            <a:off x="338959" y="3127160"/>
            <a:ext cx="8347869" cy="800951"/>
          </a:xfrm>
          <a:prstGeom prst="rect">
            <a:avLst/>
          </a:prstGeom>
          <a:ln w="9525">
            <a:solidFill>
              <a:schemeClr val="tx1"/>
            </a:solidFill>
          </a:ln>
        </p:spPr>
      </p:pic>
      <p:pic>
        <p:nvPicPr>
          <p:cNvPr id="5" name="Picture 4">
            <a:extLst>
              <a:ext uri="{FF2B5EF4-FFF2-40B4-BE49-F238E27FC236}">
                <a16:creationId xmlns:a16="http://schemas.microsoft.com/office/drawing/2014/main" xmlns="" id="{ACEA81BF-CB10-4D70-BF64-8DAFB023EDC7}"/>
              </a:ext>
            </a:extLst>
          </p:cNvPr>
          <p:cNvPicPr>
            <a:picLocks noChangeAspect="1"/>
          </p:cNvPicPr>
          <p:nvPr/>
        </p:nvPicPr>
        <p:blipFill>
          <a:blip r:embed="rId3"/>
          <a:stretch>
            <a:fillRect/>
          </a:stretch>
        </p:blipFill>
        <p:spPr>
          <a:xfrm rot="599289">
            <a:off x="5165543" y="4241309"/>
            <a:ext cx="2086266" cy="1314634"/>
          </a:xfrm>
          <a:prstGeom prst="rect">
            <a:avLst/>
          </a:prstGeom>
        </p:spPr>
      </p:pic>
      <p:sp>
        <p:nvSpPr>
          <p:cNvPr id="3" name="TextBox 2">
            <a:extLst>
              <a:ext uri="{FF2B5EF4-FFF2-40B4-BE49-F238E27FC236}">
                <a16:creationId xmlns:a16="http://schemas.microsoft.com/office/drawing/2014/main" xmlns="" id="{476559D3-01B7-2B41-2041-1D755BC6DE02}"/>
              </a:ext>
            </a:extLst>
          </p:cNvPr>
          <p:cNvSpPr txBox="1"/>
          <p:nvPr/>
        </p:nvSpPr>
        <p:spPr>
          <a:xfrm>
            <a:off x="7075660" y="3608070"/>
            <a:ext cx="1531648" cy="230832"/>
          </a:xfrm>
          <a:prstGeom prst="rect">
            <a:avLst/>
          </a:prstGeom>
          <a:noFill/>
        </p:spPr>
        <p:txBody>
          <a:bodyPr wrap="square" rtlCol="0">
            <a:spAutoFit/>
          </a:bodyPr>
          <a:lstStyle/>
          <a:p>
            <a:r>
              <a:rPr lang="en-US" sz="900" b="1" dirty="0">
                <a:solidFill>
                  <a:srgbClr val="C00000"/>
                </a:solidFill>
                <a:latin typeface="Arial Black" panose="020B0A04020102020204" pitchFamily="34" charset="0"/>
              </a:rPr>
              <a:t>MUST BE PROVIDED</a:t>
            </a:r>
          </a:p>
        </p:txBody>
      </p:sp>
    </p:spTree>
    <p:extLst>
      <p:ext uri="{BB962C8B-B14F-4D97-AF65-F5344CB8AC3E}">
        <p14:creationId xmlns:p14="http://schemas.microsoft.com/office/powerpoint/2010/main" val="171595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27A23-A1A8-6E21-4900-FD7FBF217AB8}"/>
              </a:ext>
            </a:extLst>
          </p:cNvPr>
          <p:cNvSpPr>
            <a:spLocks noGrp="1"/>
          </p:cNvSpPr>
          <p:nvPr>
            <p:ph type="title"/>
          </p:nvPr>
        </p:nvSpPr>
        <p:spPr>
          <a:xfrm>
            <a:off x="346841" y="355600"/>
            <a:ext cx="8313807" cy="2407920"/>
          </a:xfrm>
        </p:spPr>
        <p:style>
          <a:lnRef idx="2">
            <a:schemeClr val="accent2"/>
          </a:lnRef>
          <a:fillRef idx="1">
            <a:schemeClr val="lt1"/>
          </a:fillRef>
          <a:effectRef idx="0">
            <a:schemeClr val="accent2"/>
          </a:effectRef>
          <a:fontRef idx="minor">
            <a:schemeClr val="dk1"/>
          </a:fontRef>
        </p:style>
        <p:txBody>
          <a:bodyPr>
            <a:noAutofit/>
          </a:bodyPr>
          <a:lstStyle/>
          <a:p>
            <a:pPr>
              <a:spcBef>
                <a:spcPts val="450"/>
              </a:spcBef>
            </a:pPr>
            <a:r>
              <a:rPr lang="en-US" sz="1350" b="1" kern="100" dirty="0">
                <a:latin typeface="Arial Narrow" panose="020B0606020202030204" pitchFamily="34" charset="0"/>
                <a:ea typeface="Calibri" panose="020F0502020204030204" pitchFamily="34" charset="0"/>
                <a:cs typeface="Times New Roman" panose="02020603050405020304" pitchFamily="18" charset="0"/>
              </a:rPr>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kern="100" dirty="0">
                <a:latin typeface="Arial Narrow" panose="020B0606020202030204" pitchFamily="34" charset="0"/>
                <a:ea typeface="Calibri" panose="020F0502020204030204" pitchFamily="34" charset="0"/>
                <a:cs typeface="Times New Roman" panose="02020603050405020304" pitchFamily="18" charset="0"/>
              </a:rPr>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kern="100" dirty="0">
                <a:latin typeface="Arial Narrow" panose="020B0606020202030204" pitchFamily="34" charset="0"/>
                <a:ea typeface="Calibri" panose="020F0502020204030204" pitchFamily="34" charset="0"/>
                <a:cs typeface="Times New Roman" panose="02020603050405020304" pitchFamily="18" charset="0"/>
              </a:rPr>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kern="100" dirty="0">
                <a:latin typeface="Arial Narrow" panose="020B0606020202030204" pitchFamily="34" charset="0"/>
                <a:ea typeface="Calibri" panose="020F0502020204030204" pitchFamily="34" charset="0"/>
                <a:cs typeface="Times New Roman" panose="02020603050405020304" pitchFamily="18" charset="0"/>
              </a:rPr>
              <a:t>PART D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Non-Affiliated</a:t>
            </a:r>
            <a:r>
              <a:rPr lang="en-US" sz="1350" i="1" kern="100" dirty="0">
                <a:latin typeface="Arial Narrow" panose="020B0606020202030204" pitchFamily="34" charset="0"/>
                <a:ea typeface="Calibri" panose="020F0502020204030204" pitchFamily="34" charset="0"/>
                <a:cs typeface="Times New Roman" panose="02020603050405020304" pitchFamily="18" charset="0"/>
              </a:rPr>
              <a: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eligible veteran is not a member of the VFW Post to which the applicant is joining</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Relationship:</a:t>
            </a:r>
            <a:r>
              <a:rPr lang="en-US" sz="1350" kern="100" dirty="0">
                <a:latin typeface="Arial Narrow" panose="020B0606020202030204" pitchFamily="34" charset="0"/>
                <a:ea typeface="Calibri" panose="020F0502020204030204" pitchFamily="34" charset="0"/>
                <a:cs typeface="Times New Roman" panose="02020603050405020304" pitchFamily="18" charset="0"/>
              </a:rPr>
              <a:t> Mother, Father, Sister, Brother etc....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To eligible Veteran</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veteran’s name</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825" kern="100" dirty="0">
                <a:latin typeface="Arial Narrow" panose="020B0606020202030204" pitchFamily="34" charset="0"/>
                <a:ea typeface="Calibri" panose="020F0502020204030204" pitchFamily="34" charset="0"/>
                <a:cs typeface="Times New Roman" panose="02020603050405020304" pitchFamily="18" charset="0"/>
              </a:rPr>
              <a:t/>
            </a:r>
            <a:br>
              <a:rPr lang="en-US" sz="825"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err="1">
                <a:latin typeface="Arial Narrow" panose="020B0606020202030204" pitchFamily="34" charset="0"/>
                <a:ea typeface="Calibri" panose="020F0502020204030204" pitchFamily="34" charset="0"/>
                <a:cs typeface="Times New Roman" panose="02020603050405020304" pitchFamily="18" charset="0"/>
              </a:rPr>
              <a:t>Name</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 of campaign and any ribbons or medals</a:t>
            </a:r>
            <a:r>
              <a:rPr lang="en-US" sz="1350" i="1"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kern="100" dirty="0">
                <a:latin typeface="Arial Narrow" panose="020B0606020202030204" pitchFamily="34" charset="0"/>
                <a:ea typeface="Calibri" panose="020F0502020204030204" pitchFamily="34" charset="0"/>
                <a:cs typeface="Times New Roman" panose="02020603050405020304" pitchFamily="18" charset="0"/>
              </a:rPr>
              <a:t>As found on DD214 or other paperwork available. You should always reference the </a:t>
            </a:r>
            <a:r>
              <a:rPr lang="en-US" sz="1350" b="1" i="1" u="sng" kern="1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National Auxiliary Bylaws page 6-11 </a:t>
            </a:r>
            <a:r>
              <a:rPr lang="en-US" sz="1350" kern="100" dirty="0">
                <a:latin typeface="Arial Narrow" panose="020B0606020202030204" pitchFamily="34" charset="0"/>
                <a:ea typeface="Calibri" panose="020F0502020204030204" pitchFamily="34" charset="0"/>
                <a:cs typeface="Times New Roman" panose="02020603050405020304" pitchFamily="18" charset="0"/>
              </a:rPr>
              <a:t>and follow the guide in determining eligibility.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900" kern="100" dirty="0">
                <a:latin typeface="Arial Narrow" panose="020B0606020202030204" pitchFamily="34" charset="0"/>
                <a:ea typeface="Calibri" panose="020F0502020204030204" pitchFamily="34" charset="0"/>
                <a:cs typeface="Times New Roman" panose="02020603050405020304" pitchFamily="18" charset="0"/>
              </a:rPr>
              <a:t/>
            </a:r>
            <a:br>
              <a:rPr lang="en-US" sz="900" kern="100" dirty="0">
                <a:latin typeface="Arial Narrow" panose="020B0606020202030204" pitchFamily="34" charset="0"/>
                <a:ea typeface="Calibri" panose="020F0502020204030204" pitchFamily="34" charset="0"/>
                <a:cs typeface="Times New Roman" panose="02020603050405020304" pitchFamily="18" charset="0"/>
              </a:rPr>
            </a:br>
            <a:r>
              <a:rPr lang="en-US" sz="1350" kern="1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Note: </a:t>
            </a:r>
            <a:r>
              <a:rPr lang="en-US" sz="1350" i="1" kern="1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There is no need to list all medals/ribbons, only those that qualify the veteran for the VFW, i.e., Vietnam Service Medal, Asiatic-Pacific Campaign, American Campaign, Korean Service Medal)</a:t>
            </a:r>
            <a:br>
              <a:rPr lang="en-US" sz="1350" i="1" kern="1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US" sz="900" i="1" kern="1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r>
            <a:br>
              <a:rPr lang="en-US" sz="900" i="1" kern="1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Dates of Service</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u="sng" kern="100" dirty="0">
                <a:latin typeface="Arial Narrow" panose="020B0606020202030204" pitchFamily="34" charset="0"/>
                <a:ea typeface="Calibri" panose="020F0502020204030204" pitchFamily="34" charset="0"/>
                <a:cs typeface="Times New Roman" panose="02020603050405020304" pitchFamily="18" charset="0"/>
              </a:rPr>
              <a:t>the day they joined the military</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to </a:t>
            </a:r>
            <a:r>
              <a:rPr lang="en-US" sz="1350" u="sng" kern="100" dirty="0">
                <a:latin typeface="Arial Narrow" panose="020B0606020202030204" pitchFamily="34" charset="0"/>
                <a:ea typeface="Calibri" panose="020F0502020204030204" pitchFamily="34" charset="0"/>
                <a:cs typeface="Times New Roman" panose="02020603050405020304" pitchFamily="18" charset="0"/>
              </a:rPr>
              <a:t>the day they separated from the service.</a:t>
            </a:r>
            <a:br>
              <a:rPr lang="en-US" sz="1350" u="sng" kern="100" dirty="0">
                <a:latin typeface="Arial Narrow" panose="020B0606020202030204" pitchFamily="34" charset="0"/>
                <a:ea typeface="Calibri" panose="020F0502020204030204" pitchFamily="34" charset="0"/>
                <a:cs typeface="Times New Roman" panose="02020603050405020304" pitchFamily="18" charset="0"/>
              </a:rPr>
            </a:br>
            <a:r>
              <a:rPr lang="en-US" sz="825" u="sng" kern="100" dirty="0">
                <a:latin typeface="Arial Narrow" panose="020B0606020202030204" pitchFamily="34" charset="0"/>
                <a:ea typeface="Calibri" panose="020F0502020204030204" pitchFamily="34" charset="0"/>
                <a:cs typeface="Times New Roman" panose="02020603050405020304" pitchFamily="18" charset="0"/>
              </a:rPr>
              <a:t/>
            </a:r>
            <a:br>
              <a:rPr lang="en-US" sz="825" u="sng"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Location:</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b="1" i="1" u="sng" kern="100" dirty="0">
                <a:solidFill>
                  <a:schemeClr val="accent5">
                    <a:lumMod val="50000"/>
                  </a:schemeClr>
                </a:solidFill>
                <a:latin typeface="Arial Narrow" panose="020B0606020202030204" pitchFamily="34" charset="0"/>
                <a:ea typeface="Calibri" panose="020F0502020204030204" pitchFamily="34" charset="0"/>
                <a:cs typeface="Times New Roman" panose="02020603050405020304" pitchFamily="18" charset="0"/>
              </a:rPr>
              <a:t>Foreign location </a:t>
            </a:r>
            <a:r>
              <a:rPr lang="en-US" sz="1350" kern="100" dirty="0">
                <a:latin typeface="Arial Narrow" panose="020B0606020202030204" pitchFamily="34" charset="0"/>
                <a:ea typeface="Calibri" panose="020F0502020204030204" pitchFamily="34" charset="0"/>
                <a:cs typeface="Times New Roman" panose="02020603050405020304" pitchFamily="18" charset="0"/>
              </a:rPr>
              <a:t>where the veteran served….not the base where they served after returning to US</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kern="100" dirty="0">
                <a:latin typeface="Arial Narrow" panose="020B0606020202030204" pitchFamily="34" charset="0"/>
                <a:ea typeface="Calibri" panose="020F0502020204030204" pitchFamily="34" charset="0"/>
                <a:cs typeface="Times New Roman" panose="02020603050405020304" pitchFamily="18" charset="0"/>
              </a:rPr>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kern="100" dirty="0">
                <a:latin typeface="Arial Narrow" panose="020B0606020202030204" pitchFamily="34" charset="0"/>
                <a:ea typeface="Calibri" panose="020F0502020204030204" pitchFamily="34" charset="0"/>
                <a:cs typeface="Times New Roman" panose="02020603050405020304" pitchFamily="18" charset="0"/>
              </a:rPr>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endParaRPr lang="en-US" sz="1350" dirty="0">
              <a:latin typeface="Arial Narrow" panose="020B0606020202030204" pitchFamily="34" charset="0"/>
            </a:endParaRPr>
          </a:p>
        </p:txBody>
      </p:sp>
      <p:pic>
        <p:nvPicPr>
          <p:cNvPr id="10" name="Picture 9">
            <a:extLst>
              <a:ext uri="{FF2B5EF4-FFF2-40B4-BE49-F238E27FC236}">
                <a16:creationId xmlns:a16="http://schemas.microsoft.com/office/drawing/2014/main" xmlns="" id="{D8C3D521-089E-CCEC-1E91-AA349892C876}"/>
              </a:ext>
            </a:extLst>
          </p:cNvPr>
          <p:cNvPicPr>
            <a:picLocks noChangeAspect="1"/>
          </p:cNvPicPr>
          <p:nvPr/>
        </p:nvPicPr>
        <p:blipFill>
          <a:blip r:embed="rId2"/>
          <a:stretch>
            <a:fillRect/>
          </a:stretch>
        </p:blipFill>
        <p:spPr>
          <a:xfrm>
            <a:off x="346842" y="2914115"/>
            <a:ext cx="8313806" cy="1364033"/>
          </a:xfrm>
          <a:prstGeom prst="rect">
            <a:avLst/>
          </a:prstGeom>
          <a:ln w="9525">
            <a:solidFill>
              <a:schemeClr val="tx1"/>
            </a:solidFill>
          </a:ln>
        </p:spPr>
      </p:pic>
      <p:sp>
        <p:nvSpPr>
          <p:cNvPr id="3" name="TextBox 2">
            <a:extLst>
              <a:ext uri="{FF2B5EF4-FFF2-40B4-BE49-F238E27FC236}">
                <a16:creationId xmlns:a16="http://schemas.microsoft.com/office/drawing/2014/main" xmlns="" id="{9C6EA8FE-BAC1-B85F-305B-4D5E67045399}"/>
              </a:ext>
            </a:extLst>
          </p:cNvPr>
          <p:cNvSpPr txBox="1"/>
          <p:nvPr/>
        </p:nvSpPr>
        <p:spPr>
          <a:xfrm>
            <a:off x="346840" y="4447100"/>
            <a:ext cx="5332599" cy="22467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1400" b="1" dirty="0"/>
              <a:t>NOTE: The following does not qualify the applicant for the VFW Auxiliary under the service of their veteran:</a:t>
            </a:r>
          </a:p>
          <a:p>
            <a:pPr marL="214313" indent="-214313">
              <a:buFont typeface="Arial" panose="020B0604020202020204" pitchFamily="34" charset="0"/>
              <a:buChar char="•"/>
            </a:pPr>
            <a:r>
              <a:rPr lang="en-US" sz="1400" dirty="0"/>
              <a:t>National Defense Medal </a:t>
            </a:r>
          </a:p>
          <a:p>
            <a:pPr marL="214313" indent="-214313">
              <a:buFont typeface="Arial" panose="020B0604020202020204" pitchFamily="34" charset="0"/>
              <a:buChar char="•"/>
            </a:pPr>
            <a:r>
              <a:rPr lang="en-US" sz="1400" dirty="0"/>
              <a:t>WWII Victor Medal (only WWI Victory Medal) or just the notation WWII, unless foreign location provided or if the veteran was stationed at ‘Pearl Harbor’ at the time of hostile wartime. </a:t>
            </a:r>
          </a:p>
          <a:p>
            <a:r>
              <a:rPr lang="en-US" sz="1400" dirty="0"/>
              <a:t> </a:t>
            </a:r>
          </a:p>
          <a:p>
            <a:pPr algn="ctr"/>
            <a:r>
              <a:rPr lang="en-US" sz="1400" b="1" dirty="0"/>
              <a:t>Reference Pages 6 – 11 in the Podium Edition Bylaws and Ritual available in MALTA under Member Resources</a:t>
            </a:r>
          </a:p>
          <a:p>
            <a:endParaRPr lang="en-US" sz="1400" dirty="0"/>
          </a:p>
        </p:txBody>
      </p:sp>
      <p:pic>
        <p:nvPicPr>
          <p:cNvPr id="9" name="Picture 8">
            <a:extLst>
              <a:ext uri="{FF2B5EF4-FFF2-40B4-BE49-F238E27FC236}">
                <a16:creationId xmlns:a16="http://schemas.microsoft.com/office/drawing/2014/main" xmlns="" id="{68156BD2-3D65-6187-81DD-CDBD9CE7B267}"/>
              </a:ext>
            </a:extLst>
          </p:cNvPr>
          <p:cNvPicPr>
            <a:picLocks noChangeAspect="1"/>
          </p:cNvPicPr>
          <p:nvPr/>
        </p:nvPicPr>
        <p:blipFill>
          <a:blip r:embed="rId3"/>
          <a:stretch>
            <a:fillRect/>
          </a:stretch>
        </p:blipFill>
        <p:spPr>
          <a:xfrm rot="717008">
            <a:off x="5983874" y="4091560"/>
            <a:ext cx="1879713" cy="2240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50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4DB23-4956-4AB3-EF66-4F817133778E}"/>
              </a:ext>
            </a:extLst>
          </p:cNvPr>
          <p:cNvSpPr>
            <a:spLocks noGrp="1"/>
          </p:cNvSpPr>
          <p:nvPr>
            <p:ph type="title"/>
          </p:nvPr>
        </p:nvSpPr>
        <p:spPr>
          <a:xfrm>
            <a:off x="323193" y="1020913"/>
            <a:ext cx="8322524" cy="2168057"/>
          </a:xfrm>
        </p:spPr>
        <p:style>
          <a:lnRef idx="2">
            <a:schemeClr val="accent6"/>
          </a:lnRef>
          <a:fillRef idx="1">
            <a:schemeClr val="lt1"/>
          </a:fillRef>
          <a:effectRef idx="0">
            <a:schemeClr val="accent6"/>
          </a:effectRef>
          <a:fontRef idx="minor">
            <a:schemeClr val="dk1"/>
          </a:fontRef>
        </p:style>
        <p:txBody>
          <a:bodyPr>
            <a:noAutofit/>
          </a:bodyPr>
          <a:lstStyle/>
          <a:p>
            <a:pPr>
              <a:lnSpc>
                <a:spcPct val="107000"/>
              </a:lnSpc>
              <a:spcBef>
                <a:spcPts val="0"/>
              </a:spcBef>
              <a:spcAft>
                <a:spcPts val="600"/>
              </a:spcAft>
            </a:pP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PART E:</a:t>
            </a:r>
            <a:br>
              <a:rPr lang="en-US" sz="1351" b="1" i="1"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Investigating Committee Signatures</a:t>
            </a:r>
            <a:r>
              <a:rPr lang="en-US" sz="1351" kern="100" dirty="0">
                <a:latin typeface="Arial Narrow" panose="020B0606020202030204" pitchFamily="34" charset="0"/>
                <a:ea typeface="Calibri" panose="020F0502020204030204" pitchFamily="34" charset="0"/>
                <a:cs typeface="Times New Roman" panose="02020603050405020304" pitchFamily="18" charset="0"/>
              </a:rPr>
              <a:t>:  Must have at least two (2) Investigating Committee signatures and cannot also be listed as the Recruiter (Refer to Section 102 of the National Bylaws) </a:t>
            </a:r>
            <a:br>
              <a:rPr lang="en-US" sz="1351"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Rejected:</a:t>
            </a:r>
            <a:r>
              <a:rPr lang="en-US" sz="1351" kern="100" dirty="0">
                <a:latin typeface="Arial Narrow" panose="020B0606020202030204" pitchFamily="34" charset="0"/>
                <a:ea typeface="Calibri" panose="020F0502020204030204" pitchFamily="34" charset="0"/>
                <a:cs typeface="Times New Roman" panose="02020603050405020304" pitchFamily="18" charset="0"/>
              </a:rPr>
              <a:t>  the applicant was not approved by a vote of the auxiliary to become a member  </a:t>
            </a:r>
            <a:br>
              <a:rPr lang="en-US" sz="1351"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Accepted:</a:t>
            </a:r>
            <a:r>
              <a:rPr lang="en-US" sz="1351" b="1" kern="100" dirty="0">
                <a:latin typeface="Arial Narrow" panose="020B0606020202030204" pitchFamily="34" charset="0"/>
                <a:ea typeface="Calibri" panose="020F0502020204030204" pitchFamily="34" charset="0"/>
                <a:cs typeface="Times New Roman" panose="02020603050405020304" pitchFamily="18" charset="0"/>
              </a:rPr>
              <a:t> </a:t>
            </a:r>
            <a:r>
              <a:rPr lang="en-US" sz="1351" kern="100" dirty="0">
                <a:latin typeface="Arial Narrow" panose="020B0606020202030204" pitchFamily="34" charset="0"/>
                <a:ea typeface="Calibri" panose="020F0502020204030204" pitchFamily="34" charset="0"/>
                <a:cs typeface="Times New Roman" panose="02020603050405020304" pitchFamily="18" charset="0"/>
              </a:rPr>
              <a:t>the applicant was approved by a vote of the auxiliary to become a member                                                           </a:t>
            </a:r>
            <a:br>
              <a:rPr lang="en-US" sz="1351"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Meeting Date</a:t>
            </a:r>
            <a:r>
              <a:rPr lang="en-US" sz="1351" kern="100" dirty="0">
                <a:latin typeface="Arial Narrow" panose="020B0606020202030204" pitchFamily="34" charset="0"/>
                <a:ea typeface="Calibri" panose="020F0502020204030204" pitchFamily="34" charset="0"/>
                <a:cs typeface="Times New Roman" panose="02020603050405020304" pitchFamily="18" charset="0"/>
              </a:rPr>
              <a:t>: The meeting date that the application was rejected or approved by the members.  This date must be included on the application before sending to Department for processing.</a:t>
            </a:r>
            <a:br>
              <a:rPr lang="en-US" sz="1351" kern="100" dirty="0">
                <a:latin typeface="Arial Narrow" panose="020B0606020202030204" pitchFamily="34" charset="0"/>
                <a:ea typeface="Calibri" panose="020F0502020204030204" pitchFamily="34" charset="0"/>
                <a:cs typeface="Times New Roman" panose="02020603050405020304" pitchFamily="18" charset="0"/>
              </a:rPr>
            </a:br>
            <a:r>
              <a:rPr lang="en-US" sz="1351" b="1" kern="100" dirty="0">
                <a:latin typeface="Arial Narrow" panose="020B0606020202030204" pitchFamily="34" charset="0"/>
                <a:ea typeface="Calibri" panose="020F0502020204030204" pitchFamily="34" charset="0"/>
                <a:cs typeface="Times New Roman" panose="02020603050405020304" pitchFamily="18" charset="0"/>
              </a:rPr>
              <a:t>Obligated Date: </a:t>
            </a:r>
            <a:r>
              <a:rPr lang="en-US" sz="1351" kern="100" dirty="0">
                <a:latin typeface="Arial Narrow" panose="020B0606020202030204" pitchFamily="34" charset="0"/>
                <a:ea typeface="Calibri" panose="020F0502020204030204" pitchFamily="34" charset="0"/>
                <a:cs typeface="Times New Roman" panose="02020603050405020304" pitchFamily="18" charset="0"/>
              </a:rPr>
              <a:t>This is the date the applicant signed the OBLIGATION at the bottom of the Membership application or the Meeting Date if you are unsure of the signature date. </a:t>
            </a:r>
            <a:endParaRPr lang="en-US" dirty="0">
              <a:latin typeface="Arial Narrow" panose="020B0606020202030204" pitchFamily="34" charset="0"/>
            </a:endParaRPr>
          </a:p>
        </p:txBody>
      </p:sp>
      <p:pic>
        <p:nvPicPr>
          <p:cNvPr id="10" name="Picture 9">
            <a:extLst>
              <a:ext uri="{FF2B5EF4-FFF2-40B4-BE49-F238E27FC236}">
                <a16:creationId xmlns:a16="http://schemas.microsoft.com/office/drawing/2014/main" xmlns="" id="{A95134F8-8138-0CA7-8555-CC3779A44B0C}"/>
              </a:ext>
            </a:extLst>
          </p:cNvPr>
          <p:cNvPicPr>
            <a:picLocks noChangeAspect="1"/>
          </p:cNvPicPr>
          <p:nvPr/>
        </p:nvPicPr>
        <p:blipFill>
          <a:blip r:embed="rId2"/>
          <a:stretch>
            <a:fillRect/>
          </a:stretch>
        </p:blipFill>
        <p:spPr>
          <a:xfrm>
            <a:off x="410738" y="3235076"/>
            <a:ext cx="8322524" cy="1546811"/>
          </a:xfrm>
          <a:prstGeom prst="rect">
            <a:avLst/>
          </a:prstGeom>
          <a:ln w="9525">
            <a:solidFill>
              <a:schemeClr val="tx1"/>
            </a:solidFill>
          </a:ln>
        </p:spPr>
      </p:pic>
      <p:pic>
        <p:nvPicPr>
          <p:cNvPr id="13" name="Picture 12">
            <a:extLst>
              <a:ext uri="{FF2B5EF4-FFF2-40B4-BE49-F238E27FC236}">
                <a16:creationId xmlns:a16="http://schemas.microsoft.com/office/drawing/2014/main" xmlns="" id="{36AB4B4A-AE99-AEEE-DFA6-C930C4178A50}"/>
              </a:ext>
            </a:extLst>
          </p:cNvPr>
          <p:cNvPicPr>
            <a:picLocks noChangeAspect="1"/>
          </p:cNvPicPr>
          <p:nvPr/>
        </p:nvPicPr>
        <p:blipFill>
          <a:blip r:embed="rId3"/>
          <a:stretch>
            <a:fillRect/>
          </a:stretch>
        </p:blipFill>
        <p:spPr>
          <a:xfrm>
            <a:off x="1251682" y="4712326"/>
            <a:ext cx="7306490" cy="7767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Arrow: Pentagon 13">
            <a:extLst>
              <a:ext uri="{FF2B5EF4-FFF2-40B4-BE49-F238E27FC236}">
                <a16:creationId xmlns:a16="http://schemas.microsoft.com/office/drawing/2014/main" xmlns="" id="{DAD11178-FD42-E2C0-1B52-B86F964F7CD6}"/>
              </a:ext>
            </a:extLst>
          </p:cNvPr>
          <p:cNvSpPr/>
          <p:nvPr/>
        </p:nvSpPr>
        <p:spPr>
          <a:xfrm>
            <a:off x="184252" y="4965321"/>
            <a:ext cx="1067430" cy="389802"/>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chemeClr val="tx1"/>
                </a:solidFill>
                <a:latin typeface="Arial Black" panose="020B0A04020102020204" pitchFamily="34" charset="0"/>
              </a:rPr>
              <a:t>EXAMPLE</a:t>
            </a:r>
          </a:p>
        </p:txBody>
      </p:sp>
      <p:sp>
        <p:nvSpPr>
          <p:cNvPr id="3" name="Rectangle 2">
            <a:extLst>
              <a:ext uri="{FF2B5EF4-FFF2-40B4-BE49-F238E27FC236}">
                <a16:creationId xmlns:a16="http://schemas.microsoft.com/office/drawing/2014/main" xmlns="" id="{B5451298-6D1B-DD08-CEA9-597B86E30F2E}"/>
              </a:ext>
            </a:extLst>
          </p:cNvPr>
          <p:cNvSpPr/>
          <p:nvPr/>
        </p:nvSpPr>
        <p:spPr>
          <a:xfrm>
            <a:off x="278066" y="5765967"/>
            <a:ext cx="836765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r>
              <a:rPr lang="en-US" sz="1600" b="1" dirty="0">
                <a:ln w="0"/>
                <a:effectLst>
                  <a:outerShdw blurRad="38100" dist="19050" dir="2700000" algn="tl" rotWithShape="0">
                    <a:schemeClr val="dk1">
                      <a:alpha val="40000"/>
                    </a:schemeClr>
                  </a:outerShdw>
                </a:effectLst>
              </a:rPr>
              <a:t>The signature of the member recruiting/recommending the applicant </a:t>
            </a:r>
            <a:r>
              <a:rPr lang="en-US" sz="1600" b="1" i="1" u="sng" dirty="0">
                <a:ln w="0"/>
                <a:solidFill>
                  <a:srgbClr val="C00000"/>
                </a:solidFill>
                <a:effectLst>
                  <a:outerShdw blurRad="38100" dist="19050" dir="2700000" algn="tl" rotWithShape="0">
                    <a:schemeClr val="dk1">
                      <a:alpha val="40000"/>
                    </a:schemeClr>
                  </a:outerShdw>
                </a:effectLst>
              </a:rPr>
              <a:t>cannot</a:t>
            </a:r>
            <a:r>
              <a:rPr lang="en-US" sz="1600" b="1" dirty="0">
                <a:ln w="0"/>
                <a:effectLst>
                  <a:outerShdw blurRad="38100" dist="19050" dir="2700000" algn="tl" rotWithShape="0">
                    <a:schemeClr val="dk1">
                      <a:alpha val="40000"/>
                    </a:schemeClr>
                  </a:outerShdw>
                </a:effectLst>
              </a:rPr>
              <a:t> also be one of the Investigating Committee Signatures for the applicant</a:t>
            </a:r>
          </a:p>
        </p:txBody>
      </p:sp>
    </p:spTree>
    <p:extLst>
      <p:ext uri="{BB962C8B-B14F-4D97-AF65-F5344CB8AC3E}">
        <p14:creationId xmlns:p14="http://schemas.microsoft.com/office/powerpoint/2010/main" val="42985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4DB23-4956-4AB3-EF66-4F817133778E}"/>
              </a:ext>
            </a:extLst>
          </p:cNvPr>
          <p:cNvSpPr>
            <a:spLocks noGrp="1"/>
          </p:cNvSpPr>
          <p:nvPr>
            <p:ph type="title"/>
          </p:nvPr>
        </p:nvSpPr>
        <p:spPr>
          <a:xfrm>
            <a:off x="283779" y="1328341"/>
            <a:ext cx="8369821" cy="1238837"/>
          </a:xfrm>
        </p:spPr>
        <p:style>
          <a:lnRef idx="2">
            <a:schemeClr val="accent6"/>
          </a:lnRef>
          <a:fillRef idx="1">
            <a:schemeClr val="lt1"/>
          </a:fillRef>
          <a:effectRef idx="0">
            <a:schemeClr val="accent6"/>
          </a:effectRef>
          <a:fontRef idx="minor">
            <a:schemeClr val="dk1"/>
          </a:fontRef>
        </p:style>
        <p:txBody>
          <a:bodyPr>
            <a:noAutofit/>
          </a:bodyPr>
          <a:lstStyle/>
          <a:p>
            <a:pPr>
              <a:lnSpc>
                <a:spcPct val="107000"/>
              </a:lnSpc>
              <a:spcBef>
                <a:spcPts val="0"/>
              </a:spcBef>
              <a:spcAft>
                <a:spcPts val="600"/>
              </a:spcAft>
            </a:pPr>
            <a:r>
              <a:rPr lang="en-US" sz="1500" b="1" kern="100" dirty="0">
                <a:latin typeface="Arial Narrow" panose="020B0606020202030204" pitchFamily="34" charset="0"/>
                <a:ea typeface="Calibri" panose="020F0502020204030204" pitchFamily="34" charset="0"/>
                <a:cs typeface="Times New Roman" panose="02020603050405020304" pitchFamily="18" charset="0"/>
              </a:rPr>
              <a:t>PART F:</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Obligation</a:t>
            </a:r>
            <a:r>
              <a:rPr lang="en-US" sz="1351" kern="100" dirty="0">
                <a:latin typeface="Arial Narrow" panose="020B0606020202030204" pitchFamily="34" charset="0"/>
                <a:ea typeface="Calibri" panose="020F0502020204030204" pitchFamily="34" charset="0"/>
                <a:cs typeface="Times New Roman" panose="02020603050405020304" pitchFamily="18" charset="0"/>
              </a:rPr>
              <a:t>: this is the obligation from the applicant/member to the auxiliary and their attest that all the information on the application is true and correct. </a:t>
            </a:r>
            <a:br>
              <a:rPr lang="en-US" sz="1351" kern="100" dirty="0">
                <a:latin typeface="Arial Narrow" panose="020B0606020202030204" pitchFamily="34" charset="0"/>
                <a:ea typeface="Calibri" panose="020F0502020204030204" pitchFamily="34" charset="0"/>
                <a:cs typeface="Times New Roman" panose="02020603050405020304" pitchFamily="18" charset="0"/>
              </a:rPr>
            </a:br>
            <a:r>
              <a:rPr lang="en-US" sz="1351" b="1" i="1" kern="100" dirty="0">
                <a:latin typeface="Arial Narrow" panose="020B0606020202030204" pitchFamily="34" charset="0"/>
                <a:ea typeface="Calibri" panose="020F0502020204030204" pitchFamily="34" charset="0"/>
                <a:cs typeface="Times New Roman" panose="02020603050405020304" pitchFamily="18" charset="0"/>
              </a:rPr>
              <a:t>Signature and Date: </a:t>
            </a:r>
            <a:r>
              <a:rPr lang="en-US" sz="1351" kern="100" dirty="0">
                <a:latin typeface="Arial Narrow" panose="020B0606020202030204" pitchFamily="34" charset="0"/>
                <a:ea typeface="Calibri" panose="020F0502020204030204" pitchFamily="34" charset="0"/>
                <a:cs typeface="Times New Roman" panose="02020603050405020304" pitchFamily="18" charset="0"/>
              </a:rPr>
              <a:t> the applicant/member’s signature and date of signature</a:t>
            </a:r>
            <a:endParaRPr lang="en-US" dirty="0">
              <a:latin typeface="Arial Narrow" panose="020B0606020202030204" pitchFamily="34" charset="0"/>
            </a:endParaRPr>
          </a:p>
        </p:txBody>
      </p:sp>
      <p:pic>
        <p:nvPicPr>
          <p:cNvPr id="9" name="Picture 8">
            <a:extLst>
              <a:ext uri="{FF2B5EF4-FFF2-40B4-BE49-F238E27FC236}">
                <a16:creationId xmlns:a16="http://schemas.microsoft.com/office/drawing/2014/main" xmlns="" id="{DA4EE94F-4C8E-248F-7FB8-4D507FB602CC}"/>
              </a:ext>
            </a:extLst>
          </p:cNvPr>
          <p:cNvPicPr>
            <a:picLocks noChangeAspect="1"/>
          </p:cNvPicPr>
          <p:nvPr/>
        </p:nvPicPr>
        <p:blipFill>
          <a:blip r:embed="rId2"/>
          <a:stretch>
            <a:fillRect/>
          </a:stretch>
        </p:blipFill>
        <p:spPr>
          <a:xfrm>
            <a:off x="283778" y="2878446"/>
            <a:ext cx="8369820" cy="1983876"/>
          </a:xfrm>
          <a:prstGeom prst="rect">
            <a:avLst/>
          </a:prstGeom>
          <a:ln w="9525">
            <a:solidFill>
              <a:schemeClr val="tx1"/>
            </a:solidFill>
          </a:ln>
        </p:spPr>
      </p:pic>
    </p:spTree>
    <p:extLst>
      <p:ext uri="{BB962C8B-B14F-4D97-AF65-F5344CB8AC3E}">
        <p14:creationId xmlns:p14="http://schemas.microsoft.com/office/powerpoint/2010/main" val="189265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88688-05F7-8ED7-70AA-7668FA0A5D3F}"/>
              </a:ext>
            </a:extLst>
          </p:cNvPr>
          <p:cNvSpPr>
            <a:spLocks noGrp="1"/>
          </p:cNvSpPr>
          <p:nvPr>
            <p:ph type="title"/>
          </p:nvPr>
        </p:nvSpPr>
        <p:spPr>
          <a:xfrm>
            <a:off x="240030" y="314960"/>
            <a:ext cx="8663940" cy="3027680"/>
          </a:xfrm>
        </p:spPr>
        <p:style>
          <a:lnRef idx="2">
            <a:schemeClr val="accent2"/>
          </a:lnRef>
          <a:fillRef idx="1">
            <a:schemeClr val="lt1"/>
          </a:fillRef>
          <a:effectRef idx="0">
            <a:schemeClr val="accent2"/>
          </a:effectRef>
          <a:fontRef idx="minor">
            <a:schemeClr val="dk1"/>
          </a:fontRef>
        </p:style>
        <p:txBody>
          <a:bodyPr>
            <a:noAutofit/>
          </a:bodyPr>
          <a:lstStyle/>
          <a:p>
            <a:pPr>
              <a:lnSpc>
                <a:spcPct val="107000"/>
              </a:lnSpc>
              <a:spcBef>
                <a:spcPts val="0"/>
              </a:spcBef>
              <a:spcAft>
                <a:spcPts val="600"/>
              </a:spcAft>
            </a:pPr>
            <a:r>
              <a:rPr lang="en-US" sz="1350" b="1" kern="100" dirty="0">
                <a:latin typeface="Arial Narrow" panose="020B0606020202030204" pitchFamily="34" charset="0"/>
                <a:ea typeface="Calibri" panose="020F0502020204030204" pitchFamily="34" charset="0"/>
                <a:cs typeface="Times New Roman" panose="02020603050405020304" pitchFamily="18" charset="0"/>
              </a:rPr>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kern="100" dirty="0">
                <a:latin typeface="Arial Narrow" panose="020B0606020202030204" pitchFamily="34" charset="0"/>
                <a:ea typeface="Calibri" panose="020F0502020204030204" pitchFamily="34" charset="0"/>
                <a:cs typeface="Times New Roman" panose="02020603050405020304" pitchFamily="18" charset="0"/>
              </a:rPr>
              <a:t/>
            </a:r>
            <a:br>
              <a:rPr lang="en-US" sz="1350" b="1"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Life membership Credit Card</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b="1" u="sng" kern="100" dirty="0">
                <a:latin typeface="Arial Narrow" panose="020B0606020202030204" pitchFamily="34" charset="0"/>
                <a:ea typeface="Calibri" panose="020F0502020204030204" pitchFamily="34" charset="0"/>
                <a:cs typeface="Times New Roman" panose="02020603050405020304" pitchFamily="18" charset="0"/>
              </a:rPr>
              <a:t>LIFE MEMBERSHIP ONLY</a:t>
            </a:r>
            <a:r>
              <a:rPr lang="en-US" sz="1350" kern="100" dirty="0">
                <a:latin typeface="Arial Narrow" panose="020B0606020202030204" pitchFamily="34" charset="0"/>
                <a:ea typeface="Calibri" panose="020F0502020204030204" pitchFamily="34" charset="0"/>
                <a:cs typeface="Times New Roman" panose="02020603050405020304" pitchFamily="18" charset="0"/>
              </a:rPr>
              <a:t>.   (Initial payment for an annual membership cannot be paid by credit card)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Check here if this is a gift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It will be sent to the Auxiliary Treasurer’s address. Check the box.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What kind of credit card it is</a:t>
            </a:r>
            <a:r>
              <a:rPr lang="en-US" sz="1350" kern="100" dirty="0">
                <a:latin typeface="Arial Narrow" panose="020B0606020202030204" pitchFamily="34" charset="0"/>
                <a:ea typeface="Calibri" panose="020F0502020204030204" pitchFamily="34" charset="0"/>
                <a:cs typeface="Times New Roman" panose="02020603050405020304" pitchFamily="18" charset="0"/>
              </a:rPr>
              <a:t>. You will check the box that applies.</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Amount of the life membership:</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life membership fees are located on the bottom right side of the application. Use the age the applicate will be by 12/31 of the year they are becoming a member.</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Name:</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Exactly</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as it appears on the credit card</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Address:</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exact </a:t>
            </a:r>
            <a:r>
              <a:rPr lang="en-US" sz="1350" kern="100" dirty="0">
                <a:latin typeface="Arial Narrow" panose="020B0606020202030204" pitchFamily="34" charset="0"/>
                <a:ea typeface="Calibri" panose="020F0502020204030204" pitchFamily="34" charset="0"/>
                <a:cs typeface="Times New Roman" panose="02020603050405020304" pitchFamily="18" charset="0"/>
              </a:rPr>
              <a:t>address that is on the credit card account.   C</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ity, State and Zip Code: </a:t>
            </a:r>
            <a:r>
              <a:rPr lang="en-US" sz="1350" kern="100" dirty="0">
                <a:latin typeface="Arial Narrow" panose="020B0606020202030204" pitchFamily="34" charset="0"/>
                <a:ea typeface="Calibri" panose="020F0502020204030204" pitchFamily="34" charset="0"/>
                <a:cs typeface="Times New Roman" panose="02020603050405020304" pitchFamily="18" charset="0"/>
              </a:rPr>
              <a:t>Associated with the credit card account</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The Credit Card No</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American Express has 15 and all other have 16.  If possible, ask to see the credit card and verify that the correct number is provided and is printed clearly.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CVV Code: </a:t>
            </a:r>
            <a:r>
              <a:rPr lang="en-US" sz="1350" kern="100" dirty="0">
                <a:latin typeface="Arial Narrow" panose="020B0606020202030204" pitchFamily="34" charset="0"/>
                <a:ea typeface="Calibri" panose="020F0502020204030204" pitchFamily="34" charset="0"/>
                <a:cs typeface="Times New Roman" panose="02020603050405020304" pitchFamily="18" charset="0"/>
              </a:rPr>
              <a:t>Is found on the back of the card it is a 3-digit number or 4-digit for American Express. Make sure this is printed clearly</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Exp Date</a:t>
            </a:r>
            <a:r>
              <a:rPr lang="en-US" sz="1350" kern="100" dirty="0">
                <a:latin typeface="Arial Narrow" panose="020B0606020202030204" pitchFamily="34" charset="0"/>
                <a:ea typeface="Calibri" panose="020F0502020204030204" pitchFamily="34" charset="0"/>
                <a:cs typeface="Times New Roman" panose="02020603050405020304" pitchFamily="18" charset="0"/>
              </a:rPr>
              <a:t>: When the credit card expires.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Date</a:t>
            </a:r>
            <a:r>
              <a:rPr lang="en-US" sz="1350" i="1" kern="100" dirty="0">
                <a:latin typeface="Arial Narrow" panose="020B0606020202030204" pitchFamily="34" charset="0"/>
                <a:ea typeface="Calibri" panose="020F0502020204030204" pitchFamily="34" charset="0"/>
                <a:cs typeface="Times New Roman" panose="02020603050405020304" pitchFamily="18" charset="0"/>
              </a:rPr>
              <a: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of when the member is signing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Signature:</a:t>
            </a:r>
            <a:r>
              <a:rPr lang="en-US" sz="1350" kern="100" dirty="0">
                <a:latin typeface="Arial Narrow" panose="020B0606020202030204" pitchFamily="34" charset="0"/>
                <a:ea typeface="Calibri" panose="020F0502020204030204" pitchFamily="34" charset="0"/>
                <a:cs typeface="Times New Roman" panose="02020603050405020304" pitchFamily="18" charset="0"/>
              </a:rPr>
              <a:t> Must be the Signature of the Credit Card.</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endParaRPr lang="en-US" dirty="0">
              <a:latin typeface="Arial Narrow" panose="020B0606020202030204" pitchFamily="34" charset="0"/>
            </a:endParaRPr>
          </a:p>
        </p:txBody>
      </p:sp>
      <p:pic>
        <p:nvPicPr>
          <p:cNvPr id="11" name="Picture 10">
            <a:extLst>
              <a:ext uri="{FF2B5EF4-FFF2-40B4-BE49-F238E27FC236}">
                <a16:creationId xmlns:a16="http://schemas.microsoft.com/office/drawing/2014/main" xmlns="" id="{3209D3FC-DA3F-6CC0-42C5-E22C42751301}"/>
              </a:ext>
            </a:extLst>
          </p:cNvPr>
          <p:cNvPicPr>
            <a:picLocks noChangeAspect="1"/>
          </p:cNvPicPr>
          <p:nvPr/>
        </p:nvPicPr>
        <p:blipFill>
          <a:blip r:embed="rId2"/>
          <a:stretch>
            <a:fillRect/>
          </a:stretch>
        </p:blipFill>
        <p:spPr>
          <a:xfrm>
            <a:off x="240030" y="3579703"/>
            <a:ext cx="8663940" cy="1899746"/>
          </a:xfrm>
          <a:prstGeom prst="rect">
            <a:avLst/>
          </a:prstGeom>
          <a:ln w="9525">
            <a:solidFill>
              <a:schemeClr val="tx1"/>
            </a:solidFill>
          </a:ln>
        </p:spPr>
      </p:pic>
      <p:sp>
        <p:nvSpPr>
          <p:cNvPr id="3" name="Rectangle 2">
            <a:extLst>
              <a:ext uri="{FF2B5EF4-FFF2-40B4-BE49-F238E27FC236}">
                <a16:creationId xmlns:a16="http://schemas.microsoft.com/office/drawing/2014/main" xmlns="" id="{1F6C2BCC-A36A-8B7C-A146-C4CCD3565E55}"/>
              </a:ext>
            </a:extLst>
          </p:cNvPr>
          <p:cNvSpPr/>
          <p:nvPr/>
        </p:nvSpPr>
        <p:spPr>
          <a:xfrm>
            <a:off x="5054600" y="3719783"/>
            <a:ext cx="3604260" cy="230832"/>
          </a:xfrm>
          <a:prstGeom prst="rect">
            <a:avLst/>
          </a:prstGeom>
          <a:noFill/>
        </p:spPr>
        <p:txBody>
          <a:bodyPr wrap="square" lIns="68580" tIns="34290" rIns="68580" bIns="34290">
            <a:spAutoFit/>
          </a:bodyPr>
          <a:lstStyle/>
          <a:p>
            <a:pPr algn="ctr"/>
            <a:r>
              <a:rPr lang="en-US" sz="1050" b="1" dirty="0">
                <a:ln w="0"/>
                <a:solidFill>
                  <a:srgbClr val="FF0000"/>
                </a:solidFill>
                <a:effectLst>
                  <a:outerShdw blurRad="38100" dist="19050" dir="2700000" algn="tl" rotWithShape="0">
                    <a:schemeClr val="dk1">
                      <a:alpha val="40000"/>
                    </a:schemeClr>
                  </a:outerShdw>
                </a:effectLst>
                <a:latin typeface="Arial Narrow" panose="020B0606020202030204" pitchFamily="34" charset="0"/>
              </a:rPr>
              <a:t>ALL INFORMATION MUST BE LEGIBLE - PRINT CLEARLY!!!!!</a:t>
            </a:r>
          </a:p>
        </p:txBody>
      </p:sp>
    </p:spTree>
    <p:extLst>
      <p:ext uri="{BB962C8B-B14F-4D97-AF65-F5344CB8AC3E}">
        <p14:creationId xmlns:p14="http://schemas.microsoft.com/office/powerpoint/2010/main" val="250827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6908E-6864-B952-B354-B28449E461A3}"/>
              </a:ext>
            </a:extLst>
          </p:cNvPr>
          <p:cNvSpPr>
            <a:spLocks noGrp="1"/>
          </p:cNvSpPr>
          <p:nvPr>
            <p:ph type="title"/>
          </p:nvPr>
        </p:nvSpPr>
        <p:spPr>
          <a:xfrm>
            <a:off x="167641" y="1069992"/>
            <a:ext cx="2674619" cy="1260389"/>
          </a:xfrm>
        </p:spPr>
        <p:txBody>
          <a:bodyPr vert="horz" lIns="68580" tIns="34290" rIns="68580" bIns="34290" rtlCol="0" anchor="ctr">
            <a:normAutofit fontScale="90000"/>
          </a:bodyPr>
          <a:lstStyle/>
          <a:p>
            <a:r>
              <a:rPr lang="en-US" dirty="0"/>
              <a:t>CREDIT CARD </a:t>
            </a:r>
            <a:br>
              <a:rPr lang="en-US" dirty="0"/>
            </a:br>
            <a:r>
              <a:rPr lang="en-US" dirty="0"/>
              <a:t>PAYMENTS</a:t>
            </a:r>
          </a:p>
        </p:txBody>
      </p:sp>
      <p:sp>
        <p:nvSpPr>
          <p:cNvPr id="5" name="TextBox 4">
            <a:extLst>
              <a:ext uri="{FF2B5EF4-FFF2-40B4-BE49-F238E27FC236}">
                <a16:creationId xmlns:a16="http://schemas.microsoft.com/office/drawing/2014/main" xmlns="" id="{B5F740DD-CFF8-9DE8-E7DD-AB1FF05DD379}"/>
              </a:ext>
            </a:extLst>
          </p:cNvPr>
          <p:cNvSpPr txBox="1"/>
          <p:nvPr/>
        </p:nvSpPr>
        <p:spPr>
          <a:xfrm>
            <a:off x="2842261" y="1069992"/>
            <a:ext cx="5919452" cy="2843225"/>
          </a:xfrm>
          <a:prstGeom prst="rect">
            <a:avLst/>
          </a:prstGeom>
        </p:spPr>
        <p:txBody>
          <a:bodyPr vert="horz" lIns="68580" tIns="34290" rIns="68580" bIns="34290" rtlCol="0" anchor="ctr">
            <a:normAutofit/>
          </a:bodyPr>
          <a:lstStyle/>
          <a:p>
            <a:pPr marL="214313" indent="-171450">
              <a:lnSpc>
                <a:spcPct val="90000"/>
              </a:lnSpc>
              <a:spcAft>
                <a:spcPts val="450"/>
              </a:spcAft>
              <a:buFont typeface="Arial" panose="020B0604020202020204" pitchFamily="34" charset="0"/>
              <a:buChar char="•"/>
            </a:pPr>
            <a:r>
              <a:rPr lang="en-US" sz="1350" dirty="0">
                <a:latin typeface="Arial Narrow" panose="020B0606020202030204" pitchFamily="34" charset="0"/>
                <a:cs typeface="Arial" panose="020B0604020202020204" pitchFamily="34" charset="0"/>
              </a:rPr>
              <a:t>Credit Card payments are accepted for Life Membership Fees only… </a:t>
            </a:r>
          </a:p>
          <a:p>
            <a:pPr marL="214313" indent="-171450">
              <a:lnSpc>
                <a:spcPct val="90000"/>
              </a:lnSpc>
              <a:spcAft>
                <a:spcPts val="450"/>
              </a:spcAft>
              <a:buFont typeface="Arial" panose="020B0604020202020204" pitchFamily="34" charset="0"/>
              <a:buChar char="•"/>
            </a:pPr>
            <a:r>
              <a:rPr lang="en-US" sz="1350" dirty="0">
                <a:latin typeface="Arial Narrow" panose="020B0606020202030204" pitchFamily="34" charset="0"/>
                <a:cs typeface="Arial" panose="020B0604020202020204" pitchFamily="34" charset="0"/>
              </a:rPr>
              <a:t>Name and Billing address provided MUST match exactly as it appears on the card holders credit card account</a:t>
            </a:r>
          </a:p>
          <a:p>
            <a:pPr marL="214313" indent="-171450">
              <a:lnSpc>
                <a:spcPct val="90000"/>
              </a:lnSpc>
              <a:spcAft>
                <a:spcPts val="450"/>
              </a:spcAft>
              <a:buFont typeface="Arial" panose="020B0604020202020204" pitchFamily="34" charset="0"/>
              <a:buChar char="•"/>
            </a:pPr>
            <a:r>
              <a:rPr lang="en-US" sz="1350" dirty="0">
                <a:latin typeface="Arial Narrow" panose="020B0606020202030204" pitchFamily="34" charset="0"/>
                <a:cs typeface="Arial" panose="020B0604020202020204" pitchFamily="34" charset="0"/>
              </a:rPr>
              <a:t>Ensure that the full Credit Card No., CVV code and Expiration Date are legible and PRINTED CLEARLY </a:t>
            </a:r>
          </a:p>
          <a:p>
            <a:pPr marL="214313" indent="-171450">
              <a:lnSpc>
                <a:spcPct val="90000"/>
              </a:lnSpc>
              <a:spcAft>
                <a:spcPts val="450"/>
              </a:spcAft>
              <a:buFont typeface="Arial" panose="020B0604020202020204" pitchFamily="34" charset="0"/>
              <a:buChar char="•"/>
            </a:pPr>
            <a:r>
              <a:rPr lang="en-US" sz="1350" dirty="0">
                <a:latin typeface="Arial Narrow" panose="020B0606020202030204" pitchFamily="34" charset="0"/>
                <a:cs typeface="Arial" panose="020B0604020202020204" pitchFamily="34" charset="0"/>
              </a:rPr>
              <a:t>The signature must be that of the Name on the credit card if the Life Membership fee is being paid by someone other than the applicant</a:t>
            </a:r>
          </a:p>
          <a:p>
            <a:pPr marL="214313" indent="-171450">
              <a:lnSpc>
                <a:spcPct val="90000"/>
              </a:lnSpc>
              <a:spcAft>
                <a:spcPts val="450"/>
              </a:spcAft>
              <a:buFont typeface="Arial" panose="020B0604020202020204" pitchFamily="34" charset="0"/>
              <a:buChar char="•"/>
            </a:pPr>
            <a:r>
              <a:rPr lang="en-US" sz="1350" dirty="0">
                <a:latin typeface="Arial Narrow" panose="020B0606020202030204" pitchFamily="34" charset="0"/>
                <a:cs typeface="Arial" panose="020B0604020202020204" pitchFamily="34" charset="0"/>
              </a:rPr>
              <a:t>The Date signed by the credit card holder must be within four (4) months of the date submitted to the Department Treasurer for processing.  If the Date of Signature is more than four (4) months, the application is considered stale dated and the credit card payment cannot be processed.  A new application must then be acquired with an updated Signature Date.. </a:t>
            </a:r>
          </a:p>
        </p:txBody>
      </p:sp>
      <p:pic>
        <p:nvPicPr>
          <p:cNvPr id="9" name="Picture 8" descr="A close-up of several credit cards&#10;&#10;Description automatically generated">
            <a:extLst>
              <a:ext uri="{FF2B5EF4-FFF2-40B4-BE49-F238E27FC236}">
                <a16:creationId xmlns:a16="http://schemas.microsoft.com/office/drawing/2014/main" xmlns="" id="{E5DFB922-DB78-B005-F6EE-D61883A72A7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27653" y="2543122"/>
            <a:ext cx="2519702" cy="1820485"/>
          </a:xfrm>
          <a:prstGeom prst="rect">
            <a:avLst/>
          </a:prstGeom>
        </p:spPr>
      </p:pic>
      <p:pic>
        <p:nvPicPr>
          <p:cNvPr id="4" name="Picture 3">
            <a:extLst>
              <a:ext uri="{FF2B5EF4-FFF2-40B4-BE49-F238E27FC236}">
                <a16:creationId xmlns:a16="http://schemas.microsoft.com/office/drawing/2014/main" xmlns="" id="{DEC1EF2E-62CA-9C47-7A78-91C4A0656717}"/>
              </a:ext>
            </a:extLst>
          </p:cNvPr>
          <p:cNvPicPr>
            <a:picLocks noChangeAspect="1"/>
          </p:cNvPicPr>
          <p:nvPr/>
        </p:nvPicPr>
        <p:blipFill>
          <a:blip r:embed="rId4"/>
          <a:stretch>
            <a:fillRect/>
          </a:stretch>
        </p:blipFill>
        <p:spPr>
          <a:xfrm>
            <a:off x="2366974" y="3913217"/>
            <a:ext cx="6489644" cy="1995565"/>
          </a:xfrm>
          <a:prstGeom prst="rect">
            <a:avLst/>
          </a:prstGeom>
        </p:spPr>
      </p:pic>
      <p:sp>
        <p:nvSpPr>
          <p:cNvPr id="11" name="TextBox 10">
            <a:extLst>
              <a:ext uri="{FF2B5EF4-FFF2-40B4-BE49-F238E27FC236}">
                <a16:creationId xmlns:a16="http://schemas.microsoft.com/office/drawing/2014/main" xmlns="" id="{926B2588-C9A6-A6F5-56F5-3735C8FF6237}"/>
              </a:ext>
            </a:extLst>
          </p:cNvPr>
          <p:cNvSpPr txBox="1"/>
          <p:nvPr/>
        </p:nvSpPr>
        <p:spPr>
          <a:xfrm>
            <a:off x="3886200" y="4363607"/>
            <a:ext cx="121920" cy="230832"/>
          </a:xfrm>
          <a:prstGeom prst="rect">
            <a:avLst/>
          </a:prstGeom>
          <a:noFill/>
        </p:spPr>
        <p:txBody>
          <a:bodyPr wrap="square" rtlCol="0">
            <a:spAutoFit/>
          </a:bodyPr>
          <a:lstStyle/>
          <a:p>
            <a:r>
              <a:rPr lang="en-US" sz="900" dirty="0"/>
              <a:t>X</a:t>
            </a:r>
          </a:p>
        </p:txBody>
      </p:sp>
      <p:sp>
        <p:nvSpPr>
          <p:cNvPr id="12" name="TextBox 11">
            <a:extLst>
              <a:ext uri="{FF2B5EF4-FFF2-40B4-BE49-F238E27FC236}">
                <a16:creationId xmlns:a16="http://schemas.microsoft.com/office/drawing/2014/main" xmlns="" id="{43283B71-E399-89D7-85B3-4F80DACA6DD2}"/>
              </a:ext>
            </a:extLst>
          </p:cNvPr>
          <p:cNvSpPr txBox="1"/>
          <p:nvPr/>
        </p:nvSpPr>
        <p:spPr>
          <a:xfrm>
            <a:off x="4112568" y="4812173"/>
            <a:ext cx="2438400" cy="253916"/>
          </a:xfrm>
          <a:prstGeom prst="rect">
            <a:avLst/>
          </a:prstGeom>
          <a:noFill/>
        </p:spPr>
        <p:txBody>
          <a:bodyPr wrap="square" rtlCol="0">
            <a:spAutoFit/>
          </a:bodyPr>
          <a:lstStyle/>
          <a:p>
            <a:r>
              <a:rPr lang="en-US" sz="1050" dirty="0">
                <a:latin typeface="Baguet Script" panose="00000500000000000000" pitchFamily="2" charset="0"/>
              </a:rPr>
              <a:t>123 Main Street </a:t>
            </a:r>
            <a:r>
              <a:rPr lang="en-US" sz="1050" dirty="0" err="1">
                <a:latin typeface="Baguet Script" panose="00000500000000000000" pitchFamily="2" charset="0"/>
              </a:rPr>
              <a:t>AptB</a:t>
            </a:r>
            <a:endParaRPr lang="en-US" sz="1050" dirty="0">
              <a:latin typeface="Baguet Script" panose="00000500000000000000" pitchFamily="2" charset="0"/>
            </a:endParaRPr>
          </a:p>
        </p:txBody>
      </p:sp>
      <p:sp>
        <p:nvSpPr>
          <p:cNvPr id="13" name="TextBox 12">
            <a:extLst>
              <a:ext uri="{FF2B5EF4-FFF2-40B4-BE49-F238E27FC236}">
                <a16:creationId xmlns:a16="http://schemas.microsoft.com/office/drawing/2014/main" xmlns="" id="{760C5D2D-314C-3C29-30D0-2AA1E9AF1794}"/>
              </a:ext>
            </a:extLst>
          </p:cNvPr>
          <p:cNvSpPr txBox="1"/>
          <p:nvPr/>
        </p:nvSpPr>
        <p:spPr>
          <a:xfrm>
            <a:off x="4008120" y="4576348"/>
            <a:ext cx="2887980" cy="253916"/>
          </a:xfrm>
          <a:prstGeom prst="rect">
            <a:avLst/>
          </a:prstGeom>
          <a:noFill/>
        </p:spPr>
        <p:txBody>
          <a:bodyPr wrap="square" rtlCol="0">
            <a:spAutoFit/>
          </a:bodyPr>
          <a:lstStyle/>
          <a:p>
            <a:r>
              <a:rPr lang="en-US" sz="1050" dirty="0">
                <a:latin typeface="Baguet Script" panose="00000500000000000000" pitchFamily="2" charset="0"/>
              </a:rPr>
              <a:t>Jane Marie Doe</a:t>
            </a:r>
          </a:p>
        </p:txBody>
      </p:sp>
      <p:sp>
        <p:nvSpPr>
          <p:cNvPr id="14" name="TextBox 13">
            <a:extLst>
              <a:ext uri="{FF2B5EF4-FFF2-40B4-BE49-F238E27FC236}">
                <a16:creationId xmlns:a16="http://schemas.microsoft.com/office/drawing/2014/main" xmlns="" id="{BDF00A9F-532C-B272-E64D-8F4BDC63B4A1}"/>
              </a:ext>
            </a:extLst>
          </p:cNvPr>
          <p:cNvSpPr txBox="1"/>
          <p:nvPr/>
        </p:nvSpPr>
        <p:spPr>
          <a:xfrm>
            <a:off x="3063240" y="5066089"/>
            <a:ext cx="1049328" cy="253916"/>
          </a:xfrm>
          <a:prstGeom prst="rect">
            <a:avLst/>
          </a:prstGeom>
          <a:noFill/>
        </p:spPr>
        <p:txBody>
          <a:bodyPr wrap="square" rtlCol="0">
            <a:spAutoFit/>
          </a:bodyPr>
          <a:lstStyle/>
          <a:p>
            <a:r>
              <a:rPr lang="en-US" sz="1050" dirty="0">
                <a:latin typeface="Baguet Script" panose="00000500000000000000" pitchFamily="2" charset="0"/>
              </a:rPr>
              <a:t>Anywhere</a:t>
            </a:r>
          </a:p>
        </p:txBody>
      </p:sp>
      <p:sp>
        <p:nvSpPr>
          <p:cNvPr id="16" name="TextBox 15">
            <a:extLst>
              <a:ext uri="{FF2B5EF4-FFF2-40B4-BE49-F238E27FC236}">
                <a16:creationId xmlns:a16="http://schemas.microsoft.com/office/drawing/2014/main" xmlns="" id="{788AF913-B7E1-6DD1-164C-FE4618B7F443}"/>
              </a:ext>
            </a:extLst>
          </p:cNvPr>
          <p:cNvSpPr txBox="1"/>
          <p:nvPr/>
        </p:nvSpPr>
        <p:spPr>
          <a:xfrm>
            <a:off x="5052060" y="5089172"/>
            <a:ext cx="579120" cy="230832"/>
          </a:xfrm>
          <a:prstGeom prst="rect">
            <a:avLst/>
          </a:prstGeom>
          <a:noFill/>
        </p:spPr>
        <p:txBody>
          <a:bodyPr wrap="square" rtlCol="0">
            <a:spAutoFit/>
          </a:bodyPr>
          <a:lstStyle/>
          <a:p>
            <a:r>
              <a:rPr lang="en-US" sz="900" dirty="0">
                <a:latin typeface="Baguet Script" panose="00000500000000000000" pitchFamily="2" charset="0"/>
              </a:rPr>
              <a:t>Florida</a:t>
            </a:r>
          </a:p>
        </p:txBody>
      </p:sp>
      <p:sp>
        <p:nvSpPr>
          <p:cNvPr id="20" name="TextBox 19">
            <a:extLst>
              <a:ext uri="{FF2B5EF4-FFF2-40B4-BE49-F238E27FC236}">
                <a16:creationId xmlns:a16="http://schemas.microsoft.com/office/drawing/2014/main" xmlns="" id="{82F32BE5-E218-5721-3B37-525632D2C3F0}"/>
              </a:ext>
            </a:extLst>
          </p:cNvPr>
          <p:cNvSpPr txBox="1"/>
          <p:nvPr/>
        </p:nvSpPr>
        <p:spPr>
          <a:xfrm>
            <a:off x="5989320" y="5116830"/>
            <a:ext cx="490222" cy="415498"/>
          </a:xfrm>
          <a:prstGeom prst="rect">
            <a:avLst/>
          </a:prstGeom>
          <a:noFill/>
        </p:spPr>
        <p:txBody>
          <a:bodyPr wrap="square" rtlCol="0">
            <a:spAutoFit/>
          </a:bodyPr>
          <a:lstStyle/>
          <a:p>
            <a:r>
              <a:rPr lang="en-US" sz="1050" dirty="0"/>
              <a:t>33333</a:t>
            </a:r>
          </a:p>
        </p:txBody>
      </p:sp>
      <p:sp>
        <p:nvSpPr>
          <p:cNvPr id="22" name="TextBox 21">
            <a:extLst>
              <a:ext uri="{FF2B5EF4-FFF2-40B4-BE49-F238E27FC236}">
                <a16:creationId xmlns:a16="http://schemas.microsoft.com/office/drawing/2014/main" xmlns="" id="{5217A7C7-94D0-F67D-1B3F-678005C78BD1}"/>
              </a:ext>
            </a:extLst>
          </p:cNvPr>
          <p:cNvSpPr txBox="1"/>
          <p:nvPr/>
        </p:nvSpPr>
        <p:spPr>
          <a:xfrm>
            <a:off x="3726180" y="5347663"/>
            <a:ext cx="2125980" cy="230832"/>
          </a:xfrm>
          <a:prstGeom prst="rect">
            <a:avLst/>
          </a:prstGeom>
          <a:noFill/>
        </p:spPr>
        <p:txBody>
          <a:bodyPr wrap="square" rtlCol="0">
            <a:spAutoFit/>
          </a:bodyPr>
          <a:lstStyle/>
          <a:p>
            <a:r>
              <a:rPr lang="en-US" sz="900" dirty="0">
                <a:latin typeface="Arial Narrow" panose="020B0606020202030204" pitchFamily="34" charset="0"/>
              </a:rPr>
              <a:t>4444 5555 6666 1111</a:t>
            </a:r>
          </a:p>
        </p:txBody>
      </p:sp>
      <p:sp>
        <p:nvSpPr>
          <p:cNvPr id="24" name="TextBox 23">
            <a:extLst>
              <a:ext uri="{FF2B5EF4-FFF2-40B4-BE49-F238E27FC236}">
                <a16:creationId xmlns:a16="http://schemas.microsoft.com/office/drawing/2014/main" xmlns="" id="{F1BF6B0A-18DB-A8CA-A9C1-695FCAFC783A}"/>
              </a:ext>
            </a:extLst>
          </p:cNvPr>
          <p:cNvSpPr txBox="1"/>
          <p:nvPr/>
        </p:nvSpPr>
        <p:spPr>
          <a:xfrm>
            <a:off x="7185660" y="5347663"/>
            <a:ext cx="594360" cy="219291"/>
          </a:xfrm>
          <a:prstGeom prst="rect">
            <a:avLst/>
          </a:prstGeom>
          <a:noFill/>
        </p:spPr>
        <p:txBody>
          <a:bodyPr wrap="square" rtlCol="0">
            <a:spAutoFit/>
          </a:bodyPr>
          <a:lstStyle/>
          <a:p>
            <a:r>
              <a:rPr lang="en-US" sz="825" dirty="0">
                <a:latin typeface="Arial Narrow" panose="020B0606020202030204" pitchFamily="34" charset="0"/>
              </a:rPr>
              <a:t>001</a:t>
            </a:r>
          </a:p>
        </p:txBody>
      </p:sp>
      <p:sp>
        <p:nvSpPr>
          <p:cNvPr id="26" name="TextBox 25">
            <a:extLst>
              <a:ext uri="{FF2B5EF4-FFF2-40B4-BE49-F238E27FC236}">
                <a16:creationId xmlns:a16="http://schemas.microsoft.com/office/drawing/2014/main" xmlns="" id="{FF55A506-397B-23F3-E5F5-4E2E0FB09ECA}"/>
              </a:ext>
            </a:extLst>
          </p:cNvPr>
          <p:cNvSpPr txBox="1"/>
          <p:nvPr/>
        </p:nvSpPr>
        <p:spPr>
          <a:xfrm>
            <a:off x="3441084" y="5555412"/>
            <a:ext cx="742296" cy="213585"/>
          </a:xfrm>
          <a:prstGeom prst="rect">
            <a:avLst/>
          </a:prstGeom>
          <a:noFill/>
        </p:spPr>
        <p:txBody>
          <a:bodyPr wrap="square" rtlCol="0">
            <a:spAutoFit/>
          </a:bodyPr>
          <a:lstStyle/>
          <a:p>
            <a:r>
              <a:rPr lang="en-US" sz="788" dirty="0">
                <a:latin typeface="Arial Narrow" panose="020B0606020202030204" pitchFamily="34" charset="0"/>
              </a:rPr>
              <a:t>01/2222</a:t>
            </a:r>
          </a:p>
        </p:txBody>
      </p:sp>
      <p:sp>
        <p:nvSpPr>
          <p:cNvPr id="27" name="TextBox 26">
            <a:extLst>
              <a:ext uri="{FF2B5EF4-FFF2-40B4-BE49-F238E27FC236}">
                <a16:creationId xmlns:a16="http://schemas.microsoft.com/office/drawing/2014/main" xmlns="" id="{F6EB42F2-57DD-9C8D-8BB9-09FFDEA79484}"/>
              </a:ext>
            </a:extLst>
          </p:cNvPr>
          <p:cNvSpPr txBox="1"/>
          <p:nvPr/>
        </p:nvSpPr>
        <p:spPr>
          <a:xfrm>
            <a:off x="5459730" y="5559512"/>
            <a:ext cx="742296" cy="213585"/>
          </a:xfrm>
          <a:prstGeom prst="rect">
            <a:avLst/>
          </a:prstGeom>
          <a:noFill/>
        </p:spPr>
        <p:txBody>
          <a:bodyPr wrap="square" rtlCol="0">
            <a:spAutoFit/>
          </a:bodyPr>
          <a:lstStyle/>
          <a:p>
            <a:r>
              <a:rPr lang="en-US" sz="788" dirty="0">
                <a:latin typeface="Arial Narrow" panose="020B0606020202030204" pitchFamily="34" charset="0"/>
              </a:rPr>
              <a:t>10/02/2024</a:t>
            </a:r>
          </a:p>
        </p:txBody>
      </p:sp>
      <p:sp>
        <p:nvSpPr>
          <p:cNvPr id="28" name="TextBox 27">
            <a:extLst>
              <a:ext uri="{FF2B5EF4-FFF2-40B4-BE49-F238E27FC236}">
                <a16:creationId xmlns:a16="http://schemas.microsoft.com/office/drawing/2014/main" xmlns="" id="{A8FC23A7-FC68-B4E8-3D12-A505C9C6D53F}"/>
              </a:ext>
            </a:extLst>
          </p:cNvPr>
          <p:cNvSpPr txBox="1"/>
          <p:nvPr/>
        </p:nvSpPr>
        <p:spPr>
          <a:xfrm>
            <a:off x="6861266" y="5567177"/>
            <a:ext cx="1480080" cy="253916"/>
          </a:xfrm>
          <a:prstGeom prst="rect">
            <a:avLst/>
          </a:prstGeom>
          <a:noFill/>
        </p:spPr>
        <p:txBody>
          <a:bodyPr wrap="square" rtlCol="0">
            <a:spAutoFit/>
          </a:bodyPr>
          <a:lstStyle/>
          <a:p>
            <a:r>
              <a:rPr lang="en-US" sz="1050" dirty="0">
                <a:latin typeface="Baguet Script" panose="00000500000000000000" pitchFamily="2" charset="0"/>
              </a:rPr>
              <a:t>Jane Marie Doe</a:t>
            </a:r>
          </a:p>
        </p:txBody>
      </p:sp>
      <p:sp>
        <p:nvSpPr>
          <p:cNvPr id="29" name="Arrow: Pentagon 28">
            <a:extLst>
              <a:ext uri="{FF2B5EF4-FFF2-40B4-BE49-F238E27FC236}">
                <a16:creationId xmlns:a16="http://schemas.microsoft.com/office/drawing/2014/main" xmlns="" id="{6CCB20DB-D526-1686-4FC2-D0AE5CABD537}"/>
              </a:ext>
            </a:extLst>
          </p:cNvPr>
          <p:cNvSpPr/>
          <p:nvPr/>
        </p:nvSpPr>
        <p:spPr>
          <a:xfrm>
            <a:off x="1702471" y="4571356"/>
            <a:ext cx="1067430" cy="389802"/>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chemeClr val="tx1"/>
                </a:solidFill>
                <a:latin typeface="Arial Black" panose="020B0A04020102020204" pitchFamily="34" charset="0"/>
              </a:rPr>
              <a:t>EXAMPLE</a:t>
            </a:r>
          </a:p>
        </p:txBody>
      </p:sp>
      <p:sp>
        <p:nvSpPr>
          <p:cNvPr id="30" name="TextBox 29">
            <a:extLst>
              <a:ext uri="{FF2B5EF4-FFF2-40B4-BE49-F238E27FC236}">
                <a16:creationId xmlns:a16="http://schemas.microsoft.com/office/drawing/2014/main" xmlns="" id="{154C9247-9BB1-3C40-218B-A6D5A2370BFB}"/>
              </a:ext>
            </a:extLst>
          </p:cNvPr>
          <p:cNvSpPr txBox="1"/>
          <p:nvPr/>
        </p:nvSpPr>
        <p:spPr>
          <a:xfrm>
            <a:off x="6709410" y="4356945"/>
            <a:ext cx="373380" cy="369332"/>
          </a:xfrm>
          <a:prstGeom prst="rect">
            <a:avLst/>
          </a:prstGeom>
          <a:noFill/>
        </p:spPr>
        <p:txBody>
          <a:bodyPr wrap="square" rtlCol="0">
            <a:spAutoFit/>
          </a:bodyPr>
          <a:lstStyle/>
          <a:p>
            <a:r>
              <a:rPr lang="en-US" sz="900" dirty="0">
                <a:latin typeface="Arial Narrow" panose="020B0606020202030204" pitchFamily="34" charset="0"/>
              </a:rPr>
              <a:t>$173</a:t>
            </a:r>
          </a:p>
        </p:txBody>
      </p:sp>
    </p:spTree>
    <p:extLst>
      <p:ext uri="{BB962C8B-B14F-4D97-AF65-F5344CB8AC3E}">
        <p14:creationId xmlns:p14="http://schemas.microsoft.com/office/powerpoint/2010/main" val="397027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85662-DD30-59C1-4F3A-278EEBF32A97}"/>
              </a:ext>
            </a:extLst>
          </p:cNvPr>
          <p:cNvSpPr>
            <a:spLocks noGrp="1"/>
          </p:cNvSpPr>
          <p:nvPr>
            <p:ph type="title"/>
          </p:nvPr>
        </p:nvSpPr>
        <p:spPr>
          <a:xfrm>
            <a:off x="2825625" y="1061200"/>
            <a:ext cx="5891072" cy="376607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025" b="1" i="1" kern="100" dirty="0">
                <a:latin typeface="Arial Narrow" panose="020B0606020202030204" pitchFamily="34" charset="0"/>
                <a:ea typeface="Calibri" panose="020F0502020204030204" pitchFamily="34" charset="0"/>
                <a:cs typeface="Times New Roman" panose="02020603050405020304" pitchFamily="18" charset="0"/>
              </a:rPr>
              <a:t/>
            </a:r>
            <a:br>
              <a:rPr lang="en-US" sz="2025" b="1" i="1" kern="100" dirty="0">
                <a:latin typeface="Arial Narrow" panose="020B0606020202030204" pitchFamily="34" charset="0"/>
                <a:ea typeface="Calibri" panose="020F0502020204030204" pitchFamily="34" charset="0"/>
                <a:cs typeface="Times New Roman" panose="02020603050405020304" pitchFamily="18" charset="0"/>
              </a:rPr>
            </a:br>
            <a:r>
              <a:rPr lang="en-US" sz="2025" b="1" i="1" kern="100" dirty="0">
                <a:latin typeface="Arial Narrow" panose="020B0606020202030204" pitchFamily="34" charset="0"/>
                <a:ea typeface="Calibri" panose="020F0502020204030204" pitchFamily="34" charset="0"/>
                <a:cs typeface="Times New Roman" panose="02020603050405020304" pitchFamily="18" charset="0"/>
              </a:rPr>
              <a:t>Life membership fees </a:t>
            </a:r>
            <a:r>
              <a:rPr lang="en-US" sz="2025" kern="100" dirty="0">
                <a:latin typeface="Arial Narrow" panose="020B0606020202030204" pitchFamily="34" charset="0"/>
                <a:ea typeface="Calibri" panose="020F0502020204030204" pitchFamily="34" charset="0"/>
                <a:cs typeface="Times New Roman" panose="02020603050405020304" pitchFamily="18" charset="0"/>
              </a:rPr>
              <a:t>are determined based on the age the applicant will be by 12/31 of the year they are becoming a member.</a:t>
            </a:r>
            <a:br>
              <a:rPr lang="en-US" sz="2025"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1800" b="1" u="sng" kern="100" dirty="0">
                <a:latin typeface="Arial Narrow" panose="020B0606020202030204" pitchFamily="34" charset="0"/>
                <a:ea typeface="Calibri" panose="020F0502020204030204" pitchFamily="34" charset="0"/>
                <a:cs typeface="Times New Roman" panose="02020603050405020304" pitchFamily="18" charset="0"/>
              </a:rPr>
              <a:t>For Example</a:t>
            </a:r>
            <a:r>
              <a:rPr lang="en-US" sz="1800" kern="100" dirty="0">
                <a:latin typeface="Arial Narrow" panose="020B0606020202030204" pitchFamily="34" charset="0"/>
                <a:ea typeface="Calibri" panose="020F0502020204030204" pitchFamily="34" charset="0"/>
                <a:cs typeface="Times New Roman" panose="02020603050405020304" pitchFamily="18" charset="0"/>
              </a:rPr>
              <a:t>:   </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750" kern="100" dirty="0">
                <a:latin typeface="Arial Narrow" panose="020B0606020202030204" pitchFamily="34" charset="0"/>
                <a:ea typeface="Calibri" panose="020F0502020204030204" pitchFamily="34" charset="0"/>
                <a:cs typeface="Times New Roman" panose="02020603050405020304" pitchFamily="18" charset="0"/>
              </a:rPr>
              <a:t/>
            </a:r>
            <a:br>
              <a:rPr lang="en-US" sz="750"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Date of Birth:</a:t>
            </a:r>
            <a:r>
              <a:rPr lang="en-US" sz="1800" kern="100">
                <a:latin typeface="Arial Narrow" panose="020B0606020202030204" pitchFamily="34" charset="0"/>
                <a:ea typeface="Calibri" panose="020F0502020204030204" pitchFamily="34" charset="0"/>
                <a:cs typeface="Times New Roman" panose="02020603050405020304" pitchFamily="18" charset="0"/>
              </a:rPr>
              <a:t>	10/17/1954</a:t>
            </a:r>
            <a:r>
              <a:rPr lang="en-US" sz="1800" kern="100" dirty="0">
                <a:latin typeface="Arial Narrow" panose="020B0606020202030204" pitchFamily="34" charset="0"/>
                <a:ea typeface="Calibri" panose="020F0502020204030204" pitchFamily="34" charset="0"/>
                <a:cs typeface="Times New Roman" panose="02020603050405020304" pitchFamily="18" charset="0"/>
              </a:rPr>
              <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Date of Application:	08/15/2024</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    2024</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   </a:t>
            </a:r>
            <a:r>
              <a:rPr lang="en-US" sz="1800" u="sng" kern="100" dirty="0">
                <a:latin typeface="Arial Narrow" panose="020B0606020202030204" pitchFamily="34" charset="0"/>
                <a:ea typeface="Calibri" panose="020F0502020204030204" pitchFamily="34" charset="0"/>
                <a:cs typeface="Times New Roman" panose="02020603050405020304" pitchFamily="18" charset="0"/>
              </a:rPr>
              <a:t>1954</a:t>
            </a:r>
            <a:br>
              <a:rPr lang="en-US" sz="1800" u="sng"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         70  the age the applicant will be by 12/31/2024</a:t>
            </a:r>
            <a:br>
              <a:rPr lang="en-US" sz="1800" kern="100" dirty="0">
                <a:latin typeface="Arial Narrow" panose="020B0606020202030204" pitchFamily="34" charset="0"/>
                <a:ea typeface="Calibri" panose="020F0502020204030204" pitchFamily="34" charset="0"/>
                <a:cs typeface="Times New Roman" panose="02020603050405020304" pitchFamily="18" charset="0"/>
              </a:rPr>
            </a:br>
            <a:r>
              <a:rPr lang="en-US" sz="975" kern="100" dirty="0">
                <a:latin typeface="Arial Narrow" panose="020B0606020202030204" pitchFamily="34" charset="0"/>
                <a:ea typeface="Calibri" panose="020F0502020204030204" pitchFamily="34" charset="0"/>
                <a:cs typeface="Times New Roman" panose="02020603050405020304" pitchFamily="18" charset="0"/>
              </a:rPr>
              <a:t/>
            </a:r>
            <a:br>
              <a:rPr lang="en-US" sz="975" kern="100" dirty="0">
                <a:latin typeface="Arial Narrow" panose="020B0606020202030204" pitchFamily="34" charset="0"/>
                <a:ea typeface="Calibri" panose="020F0502020204030204" pitchFamily="34" charset="0"/>
                <a:cs typeface="Times New Roman" panose="02020603050405020304" pitchFamily="18" charset="0"/>
              </a:rPr>
            </a:br>
            <a:r>
              <a:rPr lang="en-US" sz="975" kern="100" dirty="0">
                <a:latin typeface="Arial Narrow" panose="020B0606020202030204" pitchFamily="34" charset="0"/>
                <a:ea typeface="Calibri" panose="020F0502020204030204" pitchFamily="34" charset="0"/>
                <a:cs typeface="Times New Roman" panose="02020603050405020304" pitchFamily="18" charset="0"/>
              </a:rPr>
              <a:t/>
            </a:r>
            <a:br>
              <a:rPr lang="en-US" sz="975" kern="100" dirty="0">
                <a:latin typeface="Arial Narrow" panose="020B0606020202030204" pitchFamily="34" charset="0"/>
                <a:ea typeface="Calibri" panose="020F0502020204030204" pitchFamily="34" charset="0"/>
                <a:cs typeface="Times New Roman" panose="02020603050405020304" pitchFamily="18" charset="0"/>
              </a:rPr>
            </a:br>
            <a:r>
              <a:rPr lang="en-US" sz="1800" kern="100" dirty="0">
                <a:latin typeface="Arial Narrow" panose="020B0606020202030204" pitchFamily="34" charset="0"/>
                <a:ea typeface="Calibri" panose="020F0502020204030204" pitchFamily="34" charset="0"/>
                <a:cs typeface="Times New Roman" panose="02020603050405020304" pitchFamily="18" charset="0"/>
              </a:rPr>
              <a:t>Life Membership Fees due with the application are $150</a:t>
            </a:r>
            <a:r>
              <a:rPr lang="en-US" sz="1800" kern="100" dirty="0">
                <a:latin typeface="Calibri" panose="020F0502020204030204" pitchFamily="34" charset="0"/>
                <a:ea typeface="Calibri" panose="020F0502020204030204" pitchFamily="34" charset="0"/>
                <a:cs typeface="Times New Roman" panose="02020603050405020304" pitchFamily="18" charset="0"/>
              </a:rPr>
              <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351" kern="100" dirty="0">
                <a:latin typeface="Calibri" panose="020F0502020204030204" pitchFamily="34" charset="0"/>
                <a:ea typeface="Calibri" panose="020F0502020204030204" pitchFamily="34" charset="0"/>
                <a:cs typeface="Times New Roman" panose="02020603050405020304" pitchFamily="18" charset="0"/>
              </a:rPr>
              <a:t> </a:t>
            </a:r>
            <a:br>
              <a:rPr lang="en-US" sz="1351" kern="100" dirty="0">
                <a:latin typeface="Calibri" panose="020F0502020204030204" pitchFamily="34" charset="0"/>
                <a:ea typeface="Calibri" panose="020F0502020204030204" pitchFamily="34" charset="0"/>
                <a:cs typeface="Times New Roman" panose="02020603050405020304" pitchFamily="18" charset="0"/>
              </a:rPr>
            </a:br>
            <a:r>
              <a:rPr lang="en-US" sz="1351" kern="100" dirty="0">
                <a:latin typeface="Calibri" panose="020F0502020204030204" pitchFamily="34" charset="0"/>
                <a:ea typeface="Calibri" panose="020F0502020204030204" pitchFamily="34" charset="0"/>
                <a:cs typeface="Times New Roman" panose="02020603050405020304" pitchFamily="18" charset="0"/>
              </a:rPr>
              <a:t/>
            </a:r>
            <a:br>
              <a:rPr lang="en-US" sz="1351"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3" name="Picture 2" descr="Home of the VFW Store">
            <a:extLst>
              <a:ext uri="{FF2B5EF4-FFF2-40B4-BE49-F238E27FC236}">
                <a16:creationId xmlns:a16="http://schemas.microsoft.com/office/drawing/2014/main" xmlns="" id="{F5CA5C06-81EA-3A3C-6965-6A41FA85EE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52447">
            <a:off x="6522822" y="4423525"/>
            <a:ext cx="2109514" cy="123213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0B7E3A87-981F-1C1B-A85E-570EF1A1C386}"/>
              </a:ext>
            </a:extLst>
          </p:cNvPr>
          <p:cNvPicPr>
            <a:picLocks noChangeAspect="1"/>
          </p:cNvPicPr>
          <p:nvPr/>
        </p:nvPicPr>
        <p:blipFill>
          <a:blip r:embed="rId4"/>
          <a:stretch>
            <a:fillRect/>
          </a:stretch>
        </p:blipFill>
        <p:spPr>
          <a:xfrm>
            <a:off x="389731" y="958532"/>
            <a:ext cx="2071529" cy="4351022"/>
          </a:xfrm>
          <a:prstGeom prst="rect">
            <a:avLst/>
          </a:prstGeom>
        </p:spPr>
      </p:pic>
      <p:sp>
        <p:nvSpPr>
          <p:cNvPr id="10" name="Arrow: Left 9">
            <a:extLst>
              <a:ext uri="{FF2B5EF4-FFF2-40B4-BE49-F238E27FC236}">
                <a16:creationId xmlns:a16="http://schemas.microsoft.com/office/drawing/2014/main" xmlns="" id="{B0EF021C-3490-7FF6-D0E9-5E50294CCF81}"/>
              </a:ext>
            </a:extLst>
          </p:cNvPr>
          <p:cNvSpPr/>
          <p:nvPr/>
        </p:nvSpPr>
        <p:spPr>
          <a:xfrm>
            <a:off x="1888396" y="3912870"/>
            <a:ext cx="830864" cy="1600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xmlns="" id="{BDB0A2E3-9263-E83D-351B-3957B34BBBE5}"/>
              </a:ext>
            </a:extLst>
          </p:cNvPr>
          <p:cNvSpPr txBox="1"/>
          <p:nvPr/>
        </p:nvSpPr>
        <p:spPr>
          <a:xfrm>
            <a:off x="1332803" y="5039594"/>
            <a:ext cx="131064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58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9668FD8-D8A0-AF2F-ADEA-86C0E20A48AF}"/>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450"/>
              </a:spcAft>
            </a:pPr>
            <a:r>
              <a:rPr lang="en-US" sz="2400" kern="1200" dirty="0">
                <a:ln w="0"/>
                <a:solidFill>
                  <a:srgbClr val="FFFFFF"/>
                </a:solidFill>
                <a:effectLst>
                  <a:outerShdw blurRad="38100" dist="19050" dir="2700000" algn="tl" rotWithShape="0">
                    <a:schemeClr val="dk1">
                      <a:alpha val="40000"/>
                    </a:schemeClr>
                  </a:outerShdw>
                </a:effectLst>
                <a:latin typeface="+mj-lt"/>
                <a:ea typeface="+mj-ea"/>
                <a:cs typeface="+mj-cs"/>
              </a:rPr>
              <a:t>VFW AUXILIARY </a:t>
            </a:r>
          </a:p>
          <a:p>
            <a:pPr algn="ctr" defTabSz="914400">
              <a:lnSpc>
                <a:spcPct val="90000"/>
              </a:lnSpc>
              <a:spcBef>
                <a:spcPct val="0"/>
              </a:spcBef>
              <a:spcAft>
                <a:spcPts val="450"/>
              </a:spcAft>
            </a:pPr>
            <a:r>
              <a:rPr lang="en-US" sz="2400" kern="1200" dirty="0">
                <a:ln w="0"/>
                <a:solidFill>
                  <a:srgbClr val="FFFFFF"/>
                </a:solidFill>
                <a:effectLst>
                  <a:outerShdw blurRad="38100" dist="19050" dir="2700000" algn="tl" rotWithShape="0">
                    <a:schemeClr val="dk1">
                      <a:alpha val="40000"/>
                    </a:schemeClr>
                  </a:outerShdw>
                </a:effectLst>
                <a:latin typeface="+mj-lt"/>
                <a:ea typeface="+mj-ea"/>
                <a:cs typeface="+mj-cs"/>
              </a:rPr>
              <a:t>MEMBERSHIP APPLICATION</a:t>
            </a:r>
          </a:p>
        </p:txBody>
      </p:sp>
      <p:pic>
        <p:nvPicPr>
          <p:cNvPr id="6" name="Picture 5">
            <a:extLst>
              <a:ext uri="{FF2B5EF4-FFF2-40B4-BE49-F238E27FC236}">
                <a16:creationId xmlns:a16="http://schemas.microsoft.com/office/drawing/2014/main" xmlns="" id="{0AB78FEE-A85B-A039-A348-1D85FB2D5AC7}"/>
              </a:ext>
            </a:extLst>
          </p:cNvPr>
          <p:cNvPicPr>
            <a:picLocks noChangeAspect="1"/>
          </p:cNvPicPr>
          <p:nvPr/>
        </p:nvPicPr>
        <p:blipFill>
          <a:blip r:embed="rId2"/>
          <a:stretch>
            <a:fillRect/>
          </a:stretch>
        </p:blipFill>
        <p:spPr>
          <a:xfrm>
            <a:off x="3953941" y="643466"/>
            <a:ext cx="4343616" cy="5568739"/>
          </a:xfrm>
          <a:prstGeom prst="rect">
            <a:avLst/>
          </a:prstGeom>
        </p:spPr>
      </p:pic>
    </p:spTree>
    <p:extLst>
      <p:ext uri="{BB962C8B-B14F-4D97-AF65-F5344CB8AC3E}">
        <p14:creationId xmlns:p14="http://schemas.microsoft.com/office/powerpoint/2010/main" val="86237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computer screen&#10;&#10;Description automatically generated">
            <a:extLst>
              <a:ext uri="{FF2B5EF4-FFF2-40B4-BE49-F238E27FC236}">
                <a16:creationId xmlns:a16="http://schemas.microsoft.com/office/drawing/2014/main" xmlns="" id="{C1C62484-4871-5FB9-7469-F1BCF8B5F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 y="1024630"/>
            <a:ext cx="3657378" cy="473447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7" name="Picture 16" descr="Close-up of a form with writing&#10;&#10;Description automatically generated">
            <a:extLst>
              <a:ext uri="{FF2B5EF4-FFF2-40B4-BE49-F238E27FC236}">
                <a16:creationId xmlns:a16="http://schemas.microsoft.com/office/drawing/2014/main" xmlns="" id="{E7FC7515-35FA-3D2E-499B-BCE4F7993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384" y="1024630"/>
            <a:ext cx="3480743" cy="4734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117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631" y="0"/>
            <a:ext cx="2436019" cy="3400426"/>
          </a:xfrm>
          <a:prstGeom prst="flowChartDocument">
            <a:avLst/>
          </a:prstGeom>
          <a:solidFill>
            <a:srgbClr val="4C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689B6A34-4E58-2596-F3FB-DE18244330EE}"/>
              </a:ext>
            </a:extLst>
          </p:cNvPr>
          <p:cNvSpPr txBox="1"/>
          <p:nvPr/>
        </p:nvSpPr>
        <p:spPr>
          <a:xfrm>
            <a:off x="628650" y="171162"/>
            <a:ext cx="2130136" cy="2371148"/>
          </a:xfrm>
          <a:prstGeom prst="rect">
            <a:avLst/>
          </a:prstGeom>
        </p:spPr>
        <p:txBody>
          <a:bodyPr vert="horz" lIns="91440" tIns="45720" rIns="91440" bIns="45720" rtlCol="0" anchor="ctr">
            <a:normAutofit/>
          </a:bodyPr>
          <a:lstStyle/>
          <a:p>
            <a:pPr defTabSz="914400">
              <a:lnSpc>
                <a:spcPct val="90000"/>
              </a:lnSpc>
              <a:spcBef>
                <a:spcPct val="0"/>
              </a:spcBef>
              <a:spcAft>
                <a:spcPts val="450"/>
              </a:spcAft>
            </a:pPr>
            <a:r>
              <a:rPr lang="en-US" sz="2000" kern="1200" dirty="0">
                <a:solidFill>
                  <a:srgbClr val="FFFFFF"/>
                </a:solidFill>
                <a:latin typeface="+mj-lt"/>
                <a:ea typeface="+mj-ea"/>
                <a:cs typeface="+mj-cs"/>
              </a:rPr>
              <a:t>MEMBER UPDATE/CHANGE FORM</a:t>
            </a:r>
          </a:p>
          <a:p>
            <a:pPr defTabSz="914400">
              <a:lnSpc>
                <a:spcPct val="90000"/>
              </a:lnSpc>
              <a:spcBef>
                <a:spcPct val="0"/>
              </a:spcBef>
              <a:spcAft>
                <a:spcPts val="450"/>
              </a:spcAft>
            </a:pPr>
            <a:r>
              <a:rPr lang="en-US" sz="2000" kern="1200" dirty="0">
                <a:solidFill>
                  <a:srgbClr val="FFFFFF"/>
                </a:solidFill>
                <a:latin typeface="+mj-lt"/>
                <a:ea typeface="+mj-ea"/>
                <a:cs typeface="+mj-cs"/>
              </a:rPr>
              <a:t>Use for a Convert to Life</a:t>
            </a:r>
          </a:p>
        </p:txBody>
      </p:sp>
      <p:pic>
        <p:nvPicPr>
          <p:cNvPr id="3" name="Picture 2">
            <a:extLst>
              <a:ext uri="{FF2B5EF4-FFF2-40B4-BE49-F238E27FC236}">
                <a16:creationId xmlns:a16="http://schemas.microsoft.com/office/drawing/2014/main" xmlns="" id="{4C0B60A8-9241-E460-C602-4D3904966A6A}"/>
              </a:ext>
            </a:extLst>
          </p:cNvPr>
          <p:cNvPicPr>
            <a:picLocks noChangeAspect="1"/>
          </p:cNvPicPr>
          <p:nvPr/>
        </p:nvPicPr>
        <p:blipFill>
          <a:blip r:embed="rId2"/>
          <a:stretch>
            <a:fillRect/>
          </a:stretch>
        </p:blipFill>
        <p:spPr>
          <a:xfrm>
            <a:off x="3776330" y="640080"/>
            <a:ext cx="4269891" cy="5578816"/>
          </a:xfrm>
          <a:prstGeom prst="rect">
            <a:avLst/>
          </a:prstGeom>
        </p:spPr>
      </p:pic>
    </p:spTree>
    <p:extLst>
      <p:ext uri="{BB962C8B-B14F-4D97-AF65-F5344CB8AC3E}">
        <p14:creationId xmlns:p14="http://schemas.microsoft.com/office/powerpoint/2010/main" val="28517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C591D7B-9250-7D21-034C-90FDBFCC17DD}"/>
              </a:ext>
            </a:extLst>
          </p:cNvPr>
          <p:cNvSpPr txBox="1"/>
          <p:nvPr/>
        </p:nvSpPr>
        <p:spPr>
          <a:xfrm>
            <a:off x="429768" y="1742713"/>
            <a:ext cx="8220456" cy="715581"/>
          </a:xfrm>
          <a:prstGeom prst="rect">
            <a:avLst/>
          </a:prstGeom>
          <a:noFill/>
        </p:spPr>
        <p:txBody>
          <a:bodyPr wrap="square">
            <a:spAutoFit/>
          </a:bodyPr>
          <a:lstStyle/>
          <a:p>
            <a:r>
              <a:rPr lang="en-US" sz="1350" dirty="0">
                <a:latin typeface="Arial Narrow" panose="020B0606020202030204" pitchFamily="34" charset="0"/>
              </a:rPr>
              <a:t>One of the most critical steps in considering a new member for the VFW Auxiliary is the careful review of the prospective member’s application details by a three-member Investigating Committee appointed by the Auxiliary President (as outlined in Section 102 of the VFW Auxiliary Bylaws and Ritual).</a:t>
            </a:r>
          </a:p>
        </p:txBody>
      </p:sp>
      <p:sp>
        <p:nvSpPr>
          <p:cNvPr id="9" name="TextBox 8">
            <a:extLst>
              <a:ext uri="{FF2B5EF4-FFF2-40B4-BE49-F238E27FC236}">
                <a16:creationId xmlns:a16="http://schemas.microsoft.com/office/drawing/2014/main" xmlns="" id="{79E002BA-75D0-93C8-8855-DB8D6308F7F4}"/>
              </a:ext>
            </a:extLst>
          </p:cNvPr>
          <p:cNvSpPr txBox="1"/>
          <p:nvPr/>
        </p:nvSpPr>
        <p:spPr>
          <a:xfrm>
            <a:off x="429768" y="2528754"/>
            <a:ext cx="8220456" cy="923330"/>
          </a:xfrm>
          <a:prstGeom prst="rect">
            <a:avLst/>
          </a:prstGeom>
          <a:noFill/>
        </p:spPr>
        <p:txBody>
          <a:bodyPr wrap="square">
            <a:spAutoFit/>
          </a:bodyPr>
          <a:lstStyle/>
          <a:p>
            <a:r>
              <a:rPr lang="en-US" sz="1350" dirty="0">
                <a:latin typeface="Arial Narrow" panose="020B0606020202030204" pitchFamily="34" charset="0"/>
              </a:rPr>
              <a:t>As an exclusive veterans’ service organization, the VFW Auxiliary must ensure that every prospective member’s eligibility has been thoroughly vetted by an Investigating Committee before any action can be taken on the application. According to Page 1 of the VFW Auxiliary Booklet of Instructions, “it is the duty of the Investigating Committee to see that the applications are filled out completely before they are presented to the body for consideration.” The following fields are to be completed on each application:</a:t>
            </a:r>
          </a:p>
        </p:txBody>
      </p:sp>
      <p:sp>
        <p:nvSpPr>
          <p:cNvPr id="11" name="TextBox 10">
            <a:extLst>
              <a:ext uri="{FF2B5EF4-FFF2-40B4-BE49-F238E27FC236}">
                <a16:creationId xmlns:a16="http://schemas.microsoft.com/office/drawing/2014/main" xmlns="" id="{C4E81611-C0C9-0A80-C877-61CBC334940C}"/>
              </a:ext>
            </a:extLst>
          </p:cNvPr>
          <p:cNvSpPr txBox="1"/>
          <p:nvPr/>
        </p:nvSpPr>
        <p:spPr>
          <a:xfrm>
            <a:off x="928116" y="3522544"/>
            <a:ext cx="3136392" cy="2377574"/>
          </a:xfrm>
          <a:prstGeom prst="rect">
            <a:avLst/>
          </a:prstGeom>
          <a:noFill/>
        </p:spPr>
        <p:txBody>
          <a:bodyPr wrap="square">
            <a:spAutoFit/>
          </a:bodyPr>
          <a:lstStyle/>
          <a:p>
            <a:r>
              <a:rPr lang="en-US" sz="1350" dirty="0">
                <a:latin typeface="Arial Narrow" panose="020B0606020202030204" pitchFamily="34" charset="0"/>
              </a:rPr>
              <a:t>• Recruited by</a:t>
            </a:r>
          </a:p>
          <a:p>
            <a:r>
              <a:rPr lang="en-US" sz="1350" dirty="0">
                <a:latin typeface="Arial Narrow" panose="020B0606020202030204" pitchFamily="34" charset="0"/>
              </a:rPr>
              <a:t>• Auxiliary Name and Number</a:t>
            </a:r>
          </a:p>
          <a:p>
            <a:r>
              <a:rPr lang="en-US" sz="1350" dirty="0">
                <a:latin typeface="Arial Narrow" panose="020B0606020202030204" pitchFamily="34" charset="0"/>
              </a:rPr>
              <a:t>• Kind of Membership (annual, life, etc.)</a:t>
            </a:r>
          </a:p>
          <a:p>
            <a:r>
              <a:rPr lang="en-US" sz="1350" dirty="0">
                <a:latin typeface="Arial Narrow" panose="020B0606020202030204" pitchFamily="34" charset="0"/>
              </a:rPr>
              <a:t>• State</a:t>
            </a:r>
          </a:p>
          <a:p>
            <a:r>
              <a:rPr lang="en-US" sz="1350" dirty="0">
                <a:latin typeface="Arial Narrow" panose="020B0606020202030204" pitchFamily="34" charset="0"/>
              </a:rPr>
              <a:t>• Name (spelled correctly)</a:t>
            </a:r>
          </a:p>
          <a:p>
            <a:r>
              <a:rPr lang="en-US" sz="1350" dirty="0">
                <a:latin typeface="Arial Narrow" panose="020B0606020202030204" pitchFamily="34" charset="0"/>
              </a:rPr>
              <a:t>• Date of Birth</a:t>
            </a:r>
          </a:p>
          <a:p>
            <a:r>
              <a:rPr lang="en-US" sz="1350" dirty="0">
                <a:latin typeface="Arial Narrow" panose="020B0606020202030204" pitchFamily="34" charset="0"/>
              </a:rPr>
              <a:t>• Address</a:t>
            </a:r>
          </a:p>
          <a:p>
            <a:r>
              <a:rPr lang="en-US" sz="1350" dirty="0">
                <a:latin typeface="Arial Narrow" panose="020B0606020202030204" pitchFamily="34" charset="0"/>
              </a:rPr>
              <a:t>• Gender</a:t>
            </a:r>
          </a:p>
          <a:p>
            <a:r>
              <a:rPr lang="en-US" sz="1350" dirty="0">
                <a:latin typeface="Arial Narrow" panose="020B0606020202030204" pitchFamily="34" charset="0"/>
              </a:rPr>
              <a:t>• City, State, Zip</a:t>
            </a:r>
          </a:p>
          <a:p>
            <a:r>
              <a:rPr lang="en-US" sz="1350" dirty="0">
                <a:latin typeface="Arial Narrow" panose="020B0606020202030204" pitchFamily="34" charset="0"/>
              </a:rPr>
              <a:t>• Phone</a:t>
            </a:r>
          </a:p>
          <a:p>
            <a:r>
              <a:rPr lang="en-US" sz="1350" dirty="0">
                <a:latin typeface="Arial Narrow" panose="020B0606020202030204" pitchFamily="34" charset="0"/>
              </a:rPr>
              <a:t>• E-mail</a:t>
            </a:r>
          </a:p>
        </p:txBody>
      </p:sp>
      <p:sp>
        <p:nvSpPr>
          <p:cNvPr id="13" name="TextBox 12">
            <a:extLst>
              <a:ext uri="{FF2B5EF4-FFF2-40B4-BE49-F238E27FC236}">
                <a16:creationId xmlns:a16="http://schemas.microsoft.com/office/drawing/2014/main" xmlns="" id="{F878D5DA-F7B6-76BC-AEAB-94C1C2824463}"/>
              </a:ext>
            </a:extLst>
          </p:cNvPr>
          <p:cNvSpPr txBox="1"/>
          <p:nvPr/>
        </p:nvSpPr>
        <p:spPr>
          <a:xfrm>
            <a:off x="4430268" y="3522544"/>
            <a:ext cx="3785616" cy="2169825"/>
          </a:xfrm>
          <a:prstGeom prst="rect">
            <a:avLst/>
          </a:prstGeom>
          <a:noFill/>
        </p:spPr>
        <p:txBody>
          <a:bodyPr wrap="square">
            <a:spAutoFit/>
          </a:bodyPr>
          <a:lstStyle/>
          <a:p>
            <a:r>
              <a:rPr lang="en-US" sz="1350" dirty="0">
                <a:latin typeface="Arial Narrow" panose="020B0606020202030204" pitchFamily="34" charset="0"/>
              </a:rPr>
              <a:t>• Post Affiliated or Non-Affiliated</a:t>
            </a:r>
          </a:p>
          <a:p>
            <a:r>
              <a:rPr lang="en-US" sz="1350" dirty="0">
                <a:latin typeface="Arial Narrow" panose="020B0606020202030204" pitchFamily="34" charset="0"/>
              </a:rPr>
              <a:t>• Relationship</a:t>
            </a:r>
          </a:p>
          <a:p>
            <a:r>
              <a:rPr lang="en-US" sz="1350" dirty="0">
                <a:latin typeface="Arial Narrow" panose="020B0606020202030204" pitchFamily="34" charset="0"/>
              </a:rPr>
              <a:t>• Veteran (name)</a:t>
            </a:r>
          </a:p>
          <a:p>
            <a:r>
              <a:rPr lang="en-US" sz="1350" dirty="0">
                <a:latin typeface="Arial Narrow" panose="020B0606020202030204" pitchFamily="34" charset="0"/>
              </a:rPr>
              <a:t>• Post Number (if applicable)</a:t>
            </a:r>
          </a:p>
          <a:p>
            <a:r>
              <a:rPr lang="en-US" sz="1350" dirty="0">
                <a:latin typeface="Arial Narrow" panose="020B0606020202030204" pitchFamily="34" charset="0"/>
              </a:rPr>
              <a:t>• Name of campaign ribbons or medals</a:t>
            </a:r>
          </a:p>
          <a:p>
            <a:r>
              <a:rPr lang="en-US" sz="1350" dirty="0">
                <a:latin typeface="Arial Narrow" panose="020B0606020202030204" pitchFamily="34" charset="0"/>
              </a:rPr>
              <a:t>• Foreign Service dates</a:t>
            </a:r>
          </a:p>
          <a:p>
            <a:r>
              <a:rPr lang="en-US" sz="1350" dirty="0">
                <a:latin typeface="Arial Narrow" panose="020B0606020202030204" pitchFamily="34" charset="0"/>
              </a:rPr>
              <a:t>• Location</a:t>
            </a:r>
          </a:p>
          <a:p>
            <a:r>
              <a:rPr lang="en-US" sz="1350" dirty="0">
                <a:latin typeface="Arial Narrow" panose="020B0606020202030204" pitchFamily="34" charset="0"/>
              </a:rPr>
              <a:t>• Applicant’s signature and date</a:t>
            </a:r>
          </a:p>
          <a:p>
            <a:r>
              <a:rPr lang="en-US" sz="1350" dirty="0">
                <a:latin typeface="Arial Narrow" panose="020B0606020202030204" pitchFamily="34" charset="0"/>
              </a:rPr>
              <a:t>• Signatures of the Investigating Committee (at least 2)</a:t>
            </a:r>
          </a:p>
          <a:p>
            <a:r>
              <a:rPr lang="en-US" sz="1350" dirty="0">
                <a:latin typeface="Arial Narrow" panose="020B0606020202030204" pitchFamily="34" charset="0"/>
              </a:rPr>
              <a:t>• Signature line following the Obligation</a:t>
            </a:r>
          </a:p>
        </p:txBody>
      </p:sp>
      <p:sp>
        <p:nvSpPr>
          <p:cNvPr id="14" name="TextBox 13">
            <a:extLst>
              <a:ext uri="{FF2B5EF4-FFF2-40B4-BE49-F238E27FC236}">
                <a16:creationId xmlns:a16="http://schemas.microsoft.com/office/drawing/2014/main" xmlns="" id="{BAB180E0-5D1D-FB00-F444-82D081DBBF88}"/>
              </a:ext>
            </a:extLst>
          </p:cNvPr>
          <p:cNvSpPr txBox="1"/>
          <p:nvPr/>
        </p:nvSpPr>
        <p:spPr>
          <a:xfrm>
            <a:off x="539496" y="657800"/>
            <a:ext cx="80010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GETTING STARTED</a:t>
            </a:r>
            <a:endParaRPr lang="en-US" sz="4000" dirty="0"/>
          </a:p>
        </p:txBody>
      </p:sp>
    </p:spTree>
    <p:extLst>
      <p:ext uri="{BB962C8B-B14F-4D97-AF65-F5344CB8AC3E}">
        <p14:creationId xmlns:p14="http://schemas.microsoft.com/office/powerpoint/2010/main" val="25082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9668FD8-D8A0-AF2F-ADEA-86C0E20A48AF}"/>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algn="ctr" defTabSz="914400" fontAlgn="base">
              <a:lnSpc>
                <a:spcPct val="90000"/>
              </a:lnSpc>
              <a:spcBef>
                <a:spcPct val="0"/>
              </a:spcBef>
              <a:spcAft>
                <a:spcPts val="600"/>
              </a:spcAft>
            </a:pPr>
            <a:r>
              <a:rPr lang="en-US" altLang="en-US" sz="2400" kern="1200" dirty="0">
                <a:solidFill>
                  <a:srgbClr val="FFFFFF"/>
                </a:solidFill>
                <a:latin typeface="+mj-lt"/>
                <a:ea typeface="+mj-ea"/>
                <a:cs typeface="+mj-cs"/>
              </a:rPr>
              <a:t>VFW AUXILIARY</a:t>
            </a:r>
          </a:p>
          <a:p>
            <a:pPr algn="ctr" defTabSz="914400" fontAlgn="base">
              <a:lnSpc>
                <a:spcPct val="90000"/>
              </a:lnSpc>
              <a:spcBef>
                <a:spcPct val="0"/>
              </a:spcBef>
              <a:spcAft>
                <a:spcPts val="600"/>
              </a:spcAft>
            </a:pPr>
            <a:r>
              <a:rPr lang="en-US" altLang="en-US" sz="2400" kern="1200" dirty="0">
                <a:solidFill>
                  <a:srgbClr val="FFFFFF"/>
                </a:solidFill>
                <a:latin typeface="+mj-lt"/>
                <a:ea typeface="+mj-ea"/>
                <a:cs typeface="+mj-cs"/>
              </a:rPr>
              <a:t> MEMBERSHIP SUMMARY FORM</a:t>
            </a:r>
          </a:p>
        </p:txBody>
      </p:sp>
      <p:pic>
        <p:nvPicPr>
          <p:cNvPr id="4" name="Picture 3">
            <a:extLst>
              <a:ext uri="{FF2B5EF4-FFF2-40B4-BE49-F238E27FC236}">
                <a16:creationId xmlns:a16="http://schemas.microsoft.com/office/drawing/2014/main" xmlns="" id="{17ECE0DE-13F7-ADB4-489C-C52DBB34686E}"/>
              </a:ext>
            </a:extLst>
          </p:cNvPr>
          <p:cNvPicPr>
            <a:picLocks noChangeAspect="1"/>
          </p:cNvPicPr>
          <p:nvPr/>
        </p:nvPicPr>
        <p:blipFill>
          <a:blip r:embed="rId3"/>
          <a:stretch>
            <a:fillRect/>
          </a:stretch>
        </p:blipFill>
        <p:spPr>
          <a:xfrm>
            <a:off x="3405833" y="253223"/>
            <a:ext cx="5200101" cy="63515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532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6FD196-EEB3-4F09-91AC-524745DCF432}"/>
              </a:ext>
            </a:extLst>
          </p:cNvPr>
          <p:cNvPicPr>
            <a:picLocks noChangeAspect="1"/>
          </p:cNvPicPr>
          <p:nvPr/>
        </p:nvPicPr>
        <p:blipFill>
          <a:blip r:embed="rId2"/>
          <a:stretch>
            <a:fillRect/>
          </a:stretch>
        </p:blipFill>
        <p:spPr>
          <a:xfrm>
            <a:off x="2663191" y="990771"/>
            <a:ext cx="3909059" cy="4857579"/>
          </a:xfrm>
          <a:prstGeom prst="rect">
            <a:avLst/>
          </a:prstGeom>
          <a:ln w="3175">
            <a:solidFill>
              <a:schemeClr val="tx1"/>
            </a:solidFill>
          </a:ln>
        </p:spPr>
      </p:pic>
      <p:sp>
        <p:nvSpPr>
          <p:cNvPr id="2" name="TextBox 1">
            <a:extLst>
              <a:ext uri="{FF2B5EF4-FFF2-40B4-BE49-F238E27FC236}">
                <a16:creationId xmlns:a16="http://schemas.microsoft.com/office/drawing/2014/main" xmlns="" id="{8EC84CA2-3628-2637-1C89-9981B7FEAF7D}"/>
              </a:ext>
            </a:extLst>
          </p:cNvPr>
          <p:cNvSpPr txBox="1"/>
          <p:nvPr/>
        </p:nvSpPr>
        <p:spPr>
          <a:xfrm>
            <a:off x="137161" y="1805940"/>
            <a:ext cx="2434590" cy="28418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450"/>
              </a:spcAft>
            </a:pPr>
            <a:r>
              <a:rPr lang="en-US" sz="1350" dirty="0">
                <a:latin typeface="Arial" panose="020B0604020202020204" pitchFamily="34" charset="0"/>
                <a:cs typeface="Arial" panose="020B0604020202020204" pitchFamily="34" charset="0"/>
              </a:rPr>
              <a:t>If using one (1) transmittal for all applications being submitted, categorize the applications..  </a:t>
            </a:r>
          </a:p>
          <a:p>
            <a:pPr marL="257175" indent="-257175">
              <a:spcAft>
                <a:spcPts val="450"/>
              </a:spcAft>
              <a:buAutoNum type="arabicPeriod"/>
            </a:pPr>
            <a:r>
              <a:rPr lang="en-US" sz="1350" dirty="0">
                <a:latin typeface="Arial" panose="020B0604020202020204" pitchFamily="34" charset="0"/>
                <a:cs typeface="Arial" panose="020B0604020202020204" pitchFamily="34" charset="0"/>
              </a:rPr>
              <a:t>All Annual Applications paid by check</a:t>
            </a:r>
          </a:p>
          <a:p>
            <a:pPr marL="257175" indent="-257175">
              <a:spcAft>
                <a:spcPts val="450"/>
              </a:spcAft>
              <a:buAutoNum type="arabicPeriod"/>
            </a:pPr>
            <a:r>
              <a:rPr lang="en-US" sz="1350" dirty="0">
                <a:latin typeface="Arial" panose="020B0604020202020204" pitchFamily="34" charset="0"/>
                <a:cs typeface="Arial" panose="020B0604020202020204" pitchFamily="34" charset="0"/>
              </a:rPr>
              <a:t>All Life Membership Applications paid by check</a:t>
            </a:r>
          </a:p>
          <a:p>
            <a:pPr marL="257175" indent="-257175">
              <a:spcAft>
                <a:spcPts val="450"/>
              </a:spcAft>
              <a:buAutoNum type="arabicPeriod"/>
            </a:pPr>
            <a:r>
              <a:rPr lang="en-US" sz="1350" dirty="0">
                <a:latin typeface="Arial" panose="020B0604020202020204" pitchFamily="34" charset="0"/>
                <a:cs typeface="Arial" panose="020B0604020202020204" pitchFamily="34" charset="0"/>
              </a:rPr>
              <a:t>All Applications being paid by credit cards</a:t>
            </a:r>
          </a:p>
          <a:p>
            <a:pPr marL="257175" indent="-257175">
              <a:buAutoNum type="arabicPeriod"/>
            </a:pPr>
            <a:endParaRPr lang="en-US" sz="1350" dirty="0"/>
          </a:p>
        </p:txBody>
      </p:sp>
      <p:sp>
        <p:nvSpPr>
          <p:cNvPr id="4" name="TextBox 3">
            <a:extLst>
              <a:ext uri="{FF2B5EF4-FFF2-40B4-BE49-F238E27FC236}">
                <a16:creationId xmlns:a16="http://schemas.microsoft.com/office/drawing/2014/main" xmlns="" id="{829E922D-0E15-ED70-0DCB-D304F874BE33}"/>
              </a:ext>
            </a:extLst>
          </p:cNvPr>
          <p:cNvSpPr txBox="1"/>
          <p:nvPr/>
        </p:nvSpPr>
        <p:spPr>
          <a:xfrm>
            <a:off x="6663689" y="2800351"/>
            <a:ext cx="2434590" cy="23621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450"/>
              </a:spcAft>
            </a:pPr>
            <a:r>
              <a:rPr lang="en-US" sz="1350" b="1" u="sng" dirty="0">
                <a:latin typeface="Arial" panose="020B0604020202020204" pitchFamily="34" charset="0"/>
                <a:cs typeface="Arial" panose="020B0604020202020204" pitchFamily="34" charset="0"/>
              </a:rPr>
              <a:t>Preferred Method</a:t>
            </a:r>
            <a:r>
              <a:rPr lang="en-US" sz="1350" dirty="0">
                <a:latin typeface="Arial" panose="020B0604020202020204" pitchFamily="34" charset="0"/>
                <a:cs typeface="Arial" panose="020B0604020202020204" pitchFamily="34" charset="0"/>
              </a:rPr>
              <a:t>….</a:t>
            </a:r>
          </a:p>
          <a:p>
            <a:pPr marL="257175" indent="-257175">
              <a:spcAft>
                <a:spcPts val="450"/>
              </a:spcAft>
              <a:buAutoNum type="arabicPeriod"/>
            </a:pPr>
            <a:r>
              <a:rPr lang="en-US" sz="1350" dirty="0">
                <a:latin typeface="Arial" panose="020B0604020202020204" pitchFamily="34" charset="0"/>
                <a:cs typeface="Arial" panose="020B0604020202020204" pitchFamily="34" charset="0"/>
              </a:rPr>
              <a:t>All Annual and Life Membership Applications paid by check listed on same transmittal but listed categorically</a:t>
            </a:r>
          </a:p>
          <a:p>
            <a:pPr marL="257175" indent="-257175">
              <a:spcAft>
                <a:spcPts val="450"/>
              </a:spcAft>
              <a:buAutoNum type="arabicPeriod"/>
            </a:pPr>
            <a:r>
              <a:rPr lang="en-US" sz="1350" dirty="0">
                <a:latin typeface="Arial" panose="020B0604020202020204" pitchFamily="34" charset="0"/>
                <a:cs typeface="Arial" panose="020B0604020202020204" pitchFamily="34" charset="0"/>
              </a:rPr>
              <a:t>All Applications being paid by credit cards listed on separate transmittal</a:t>
            </a:r>
          </a:p>
          <a:p>
            <a:pPr marL="257175" indent="-257175">
              <a:buAutoNum type="arabicPeriod"/>
            </a:pPr>
            <a:endParaRPr lang="en-US" sz="1350" dirty="0"/>
          </a:p>
        </p:txBody>
      </p:sp>
    </p:spTree>
    <p:extLst>
      <p:ext uri="{BB962C8B-B14F-4D97-AF65-F5344CB8AC3E}">
        <p14:creationId xmlns:p14="http://schemas.microsoft.com/office/powerpoint/2010/main" val="347523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8FA6CE8-70B4-3C8C-D563-11214F3773F6}"/>
              </a:ext>
            </a:extLst>
          </p:cNvPr>
          <p:cNvPicPr>
            <a:picLocks noChangeAspect="1"/>
          </p:cNvPicPr>
          <p:nvPr/>
        </p:nvPicPr>
        <p:blipFill>
          <a:blip r:embed="rId2"/>
          <a:stretch>
            <a:fillRect/>
          </a:stretch>
        </p:blipFill>
        <p:spPr>
          <a:xfrm>
            <a:off x="4719779" y="415370"/>
            <a:ext cx="4098062" cy="587367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xmlns="" id="{F28F1F07-0952-60A8-D900-F801E0A7B8D7}"/>
              </a:ext>
            </a:extLst>
          </p:cNvPr>
          <p:cNvPicPr>
            <a:picLocks noChangeAspect="1"/>
          </p:cNvPicPr>
          <p:nvPr/>
        </p:nvPicPr>
        <p:blipFill>
          <a:blip r:embed="rId3"/>
          <a:stretch>
            <a:fillRect/>
          </a:stretch>
        </p:blipFill>
        <p:spPr>
          <a:xfrm>
            <a:off x="326159" y="415370"/>
            <a:ext cx="4245841" cy="58736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073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envelopes">
            <a:extLst>
              <a:ext uri="{FF2B5EF4-FFF2-40B4-BE49-F238E27FC236}">
                <a16:creationId xmlns:a16="http://schemas.microsoft.com/office/drawing/2014/main" xmlns="" id="{9E6BB07E-1C0B-28F7-A2BB-7991C7133228}"/>
              </a:ext>
            </a:extLst>
          </p:cNvPr>
          <p:cNvPicPr>
            <a:picLocks noChangeAspect="1"/>
          </p:cNvPicPr>
          <p:nvPr/>
        </p:nvPicPr>
        <p:blipFill>
          <a:blip r:embed="rId2"/>
          <a:srcRect l="28584" r="26915" b="-2"/>
          <a:stretch/>
        </p:blipFill>
        <p:spPr>
          <a:xfrm>
            <a:off x="4572000" y="-1"/>
            <a:ext cx="4572000" cy="6858001"/>
          </a:xfrm>
          <a:prstGeom prst="rect">
            <a:avLst/>
          </a:prstGeom>
        </p:spPr>
      </p:pic>
      <p:grpSp>
        <p:nvGrpSpPr>
          <p:cNvPr id="9" name="Group 8">
            <a:extLst>
              <a:ext uri="{FF2B5EF4-FFF2-40B4-BE49-F238E27FC236}">
                <a16:creationId xmlns:a16="http://schemas.microsoft.com/office/drawing/2014/main" xmlns="" id="{2B33CDD2-C0CB-D8AD-886D-0ABC95A02B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4572000" y="-2"/>
            <a:ext cx="4572000" cy="6858001"/>
            <a:chOff x="-1" y="0"/>
            <a:chExt cx="7390263" cy="6858001"/>
          </a:xfrm>
        </p:grpSpPr>
        <p:sp>
          <p:nvSpPr>
            <p:cNvPr id="28" name="Rectangle 27">
              <a:extLst>
                <a:ext uri="{FF2B5EF4-FFF2-40B4-BE49-F238E27FC236}">
                  <a16:creationId xmlns:a16="http://schemas.microsoft.com/office/drawing/2014/main" xmlns="" id="{AC7F47A2-1E11-C302-6F8E-F03239998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6AED115-5F26-CFFE-25B4-8CCB743BA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xmlns="" id="{FB3032F8-FDD1-98F1-B20E-FB9CDF9EB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6" name="Title 5">
            <a:extLst>
              <a:ext uri="{FF2B5EF4-FFF2-40B4-BE49-F238E27FC236}">
                <a16:creationId xmlns:a16="http://schemas.microsoft.com/office/drawing/2014/main" xmlns="" id="{86A63D0D-C9D4-0CF5-FBF1-ED95EA2F5767}"/>
              </a:ext>
            </a:extLst>
          </p:cNvPr>
          <p:cNvSpPr>
            <a:spLocks noGrp="1"/>
          </p:cNvSpPr>
          <p:nvPr>
            <p:ph type="ctrTitle"/>
          </p:nvPr>
        </p:nvSpPr>
        <p:spPr>
          <a:xfrm>
            <a:off x="287572" y="548640"/>
            <a:ext cx="4047656" cy="2514283"/>
          </a:xfrm>
        </p:spPr>
        <p:txBody>
          <a:bodyPr>
            <a:noAutofit/>
          </a:bodyPr>
          <a:lstStyle/>
          <a:p>
            <a:r>
              <a:rPr lang="en-US" sz="4000" dirty="0"/>
              <a:t>WHERE TO MAIL MEMBERSHIP APPLICATIONS FOR PROCESSING</a:t>
            </a:r>
          </a:p>
        </p:txBody>
      </p:sp>
      <p:sp>
        <p:nvSpPr>
          <p:cNvPr id="24" name="Subtitle 23">
            <a:extLst>
              <a:ext uri="{FF2B5EF4-FFF2-40B4-BE49-F238E27FC236}">
                <a16:creationId xmlns:a16="http://schemas.microsoft.com/office/drawing/2014/main" xmlns="" id="{469CAB38-CD08-C8E0-5204-97DF26558239}"/>
              </a:ext>
            </a:extLst>
          </p:cNvPr>
          <p:cNvSpPr>
            <a:spLocks noGrp="1"/>
          </p:cNvSpPr>
          <p:nvPr>
            <p:ph type="subTitle" idx="1"/>
          </p:nvPr>
        </p:nvSpPr>
        <p:spPr>
          <a:xfrm>
            <a:off x="477520" y="3985764"/>
            <a:ext cx="3667760" cy="1655762"/>
          </a:xfrm>
        </p:spPr>
        <p:txBody>
          <a:bodyPr>
            <a:normAutofit/>
          </a:bodyPr>
          <a:lstStyle/>
          <a:p>
            <a:pPr>
              <a:spcBef>
                <a:spcPts val="600"/>
              </a:spcBef>
            </a:pPr>
            <a:r>
              <a:rPr lang="en-US" sz="1800" dirty="0"/>
              <a:t>Cindy Estell, Dept Treasurer</a:t>
            </a:r>
          </a:p>
          <a:p>
            <a:pPr>
              <a:spcBef>
                <a:spcPts val="600"/>
              </a:spcBef>
            </a:pPr>
            <a:r>
              <a:rPr lang="en-US" sz="1800" dirty="0"/>
              <a:t>PO Box 55850</a:t>
            </a:r>
          </a:p>
          <a:p>
            <a:pPr>
              <a:spcBef>
                <a:spcPts val="600"/>
              </a:spcBef>
            </a:pPr>
            <a:r>
              <a:rPr lang="en-US" sz="1800" dirty="0"/>
              <a:t>St Petersburg FL 33732-5850</a:t>
            </a:r>
          </a:p>
        </p:txBody>
      </p:sp>
    </p:spTree>
    <p:extLst>
      <p:ext uri="{BB962C8B-B14F-4D97-AF65-F5344CB8AC3E}">
        <p14:creationId xmlns:p14="http://schemas.microsoft.com/office/powerpoint/2010/main" val="185531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9BB90597-FCEC-A947-73A9-E8BEF9D00DEB}"/>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pSp>
        <p:nvGrpSpPr>
          <p:cNvPr id="9" name="Group 8">
            <a:extLst>
              <a:ext uri="{FF2B5EF4-FFF2-40B4-BE49-F238E27FC236}">
                <a16:creationId xmlns:a16="http://schemas.microsoft.com/office/drawing/2014/main" xmlns="" id="{6D942E23-7274-EC4A-DF6A-0B643A252AA4}"/>
              </a:ext>
            </a:extLst>
          </p:cNvPr>
          <p:cNvGrpSpPr/>
          <p:nvPr/>
        </p:nvGrpSpPr>
        <p:grpSpPr>
          <a:xfrm>
            <a:off x="1479003" y="1167200"/>
            <a:ext cx="6633034" cy="4355715"/>
            <a:chOff x="1479003" y="1167200"/>
            <a:chExt cx="6633034" cy="4355715"/>
          </a:xfrm>
        </p:grpSpPr>
        <p:sp>
          <p:nvSpPr>
            <p:cNvPr id="3" name="Rectangle 3">
              <a:extLst>
                <a:ext uri="{FF2B5EF4-FFF2-40B4-BE49-F238E27FC236}">
                  <a16:creationId xmlns:a16="http://schemas.microsoft.com/office/drawing/2014/main" xmlns="" id="{6A705BBF-BFA3-7524-3D9F-AF676244BAAA}"/>
                </a:ext>
              </a:extLst>
            </p:cNvPr>
            <p:cNvSpPr>
              <a:spLocks noChangeArrowheads="1"/>
            </p:cNvSpPr>
            <p:nvPr/>
          </p:nvSpPr>
          <p:spPr bwMode="auto">
            <a:xfrm>
              <a:off x="1479003" y="4438003"/>
              <a:ext cx="6633034"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3300" u="sng" dirty="0">
                  <a:solidFill>
                    <a:srgbClr val="0070C0"/>
                  </a:solidFill>
                  <a:latin typeface="+mj-lt"/>
                  <a:ea typeface="Aptos" panose="020B0004020202020204" pitchFamily="34" charset="0"/>
                  <a:cs typeface="Times New Roman" panose="02020603050405020304" pitchFamily="18" charset="0"/>
                </a:rPr>
                <a:t>www.vfwauxfl.org</a:t>
              </a:r>
              <a:endParaRPr lang="en-US" altLang="en-US" sz="3300" u="sng" dirty="0">
                <a:solidFill>
                  <a:srgbClr val="0070C0"/>
                </a:solidFill>
                <a:latin typeface="+mj-lt"/>
              </a:endParaRPr>
            </a:p>
            <a:p>
              <a:pPr algn="ctr" defTabSz="685800" eaLnBrk="0" fontAlgn="base" hangingPunct="0">
                <a:spcBef>
                  <a:spcPct val="0"/>
                </a:spcBef>
                <a:spcAft>
                  <a:spcPct val="0"/>
                </a:spcAft>
              </a:pPr>
              <a:r>
                <a:rPr lang="en-US" altLang="en-US" sz="3300" b="1" dirty="0">
                  <a:latin typeface="+mj-lt"/>
                  <a:ea typeface="Aptos" panose="020B0004020202020204" pitchFamily="34" charset="0"/>
                  <a:cs typeface="Times New Roman" panose="02020603050405020304" pitchFamily="18" charset="0"/>
                </a:rPr>
                <a:t>RESOURCES/TREASURER AND TRUSTEE</a:t>
              </a:r>
              <a:endParaRPr lang="en-US" altLang="en-US" sz="3300" dirty="0">
                <a:latin typeface="+mj-lt"/>
              </a:endParaRPr>
            </a:p>
          </p:txBody>
        </p:sp>
        <p:pic>
          <p:nvPicPr>
            <p:cNvPr id="4" name="Picture 3">
              <a:extLst>
                <a:ext uri="{FF2B5EF4-FFF2-40B4-BE49-F238E27FC236}">
                  <a16:creationId xmlns:a16="http://schemas.microsoft.com/office/drawing/2014/main" xmlns="" id="{05B1B378-D2F5-C162-83D2-8BF558C3C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258" y="1167200"/>
              <a:ext cx="2971483" cy="2971483"/>
            </a:xfrm>
            <a:prstGeom prst="rect">
              <a:avLst/>
            </a:prstGeom>
          </p:spPr>
        </p:pic>
      </p:grpSp>
    </p:spTree>
    <p:extLst>
      <p:ext uri="{BB962C8B-B14F-4D97-AF65-F5344CB8AC3E}">
        <p14:creationId xmlns:p14="http://schemas.microsoft.com/office/powerpoint/2010/main" val="193441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129D0-9B59-A0A6-7FD3-078736F1CCE8}"/>
              </a:ext>
            </a:extLst>
          </p:cNvPr>
          <p:cNvSpPr>
            <a:spLocks noGrp="1"/>
          </p:cNvSpPr>
          <p:nvPr>
            <p:ph type="title"/>
          </p:nvPr>
        </p:nvSpPr>
        <p:spPr/>
        <p:txBody>
          <a:bodyPr/>
          <a:lstStyle/>
          <a:p>
            <a:pPr algn="ctr"/>
            <a:r>
              <a:rPr lang="en-US" dirty="0"/>
              <a:t>  </a:t>
            </a:r>
            <a:r>
              <a:rPr lang="en-US" b="1" i="1" dirty="0">
                <a:solidFill>
                  <a:srgbClr val="0070C0"/>
                </a:solidFill>
              </a:rPr>
              <a:t>Membership can help for years to come</a:t>
            </a:r>
          </a:p>
        </p:txBody>
      </p:sp>
      <p:pic>
        <p:nvPicPr>
          <p:cNvPr id="1026" name="Picture 2" descr="Every Military Family Will Relate To These Meaningful Quotes ...">
            <a:extLst>
              <a:ext uri="{FF2B5EF4-FFF2-40B4-BE49-F238E27FC236}">
                <a16:creationId xmlns:a16="http://schemas.microsoft.com/office/drawing/2014/main" xmlns="" id="{3928F127-AF7D-BEEA-06E4-E746BD1047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1895" y="2226469"/>
            <a:ext cx="6660211"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8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6BAFE-2E0F-7C52-E27F-BAAD23F98133}"/>
              </a:ext>
            </a:extLst>
          </p:cNvPr>
          <p:cNvSpPr>
            <a:spLocks noGrp="1"/>
          </p:cNvSpPr>
          <p:nvPr>
            <p:ph type="title"/>
          </p:nvPr>
        </p:nvSpPr>
        <p:spPr>
          <a:xfrm>
            <a:off x="475488" y="694214"/>
            <a:ext cx="8193024" cy="994172"/>
          </a:xfrm>
        </p:spPr>
        <p:txBody>
          <a:bodyPr>
            <a:normAutofit fontScale="90000"/>
          </a:bodyPr>
          <a:lstStyle/>
          <a:p>
            <a:r>
              <a:rPr lang="en-US" dirty="0">
                <a:latin typeface="Arial" panose="020B0604020202020204" pitchFamily="34" charset="0"/>
                <a:cs typeface="Arial" panose="020B0604020202020204" pitchFamily="34" charset="0"/>
              </a:rPr>
              <a:t>INVESTIGATING COMMITTEE DUTIES</a:t>
            </a:r>
          </a:p>
        </p:txBody>
      </p:sp>
      <p:sp>
        <p:nvSpPr>
          <p:cNvPr id="5" name="TextBox 4">
            <a:extLst>
              <a:ext uri="{FF2B5EF4-FFF2-40B4-BE49-F238E27FC236}">
                <a16:creationId xmlns:a16="http://schemas.microsoft.com/office/drawing/2014/main" xmlns="" id="{64D39305-DAF6-5BF9-107B-44A19031D7D0}"/>
              </a:ext>
            </a:extLst>
          </p:cNvPr>
          <p:cNvSpPr txBox="1"/>
          <p:nvPr/>
        </p:nvSpPr>
        <p:spPr>
          <a:xfrm>
            <a:off x="475488" y="2014393"/>
            <a:ext cx="8193024" cy="715581"/>
          </a:xfrm>
          <a:prstGeom prst="rect">
            <a:avLst/>
          </a:prstGeom>
          <a:noFill/>
        </p:spPr>
        <p:txBody>
          <a:bodyPr wrap="square">
            <a:spAutoFit/>
          </a:bodyPr>
          <a:lstStyle/>
          <a:p>
            <a:r>
              <a:rPr lang="en-US" sz="1350" dirty="0">
                <a:latin typeface="Arial Narrow" panose="020B0606020202030204" pitchFamily="34" charset="0"/>
              </a:rPr>
              <a:t>In addition to the prospective member’s application, it is the responsibility of the Investigating Committee to review proof of honorable service of the eligible veteran, unless he/she is a member of the VFW Post to which the applicant is applying for membership.</a:t>
            </a:r>
          </a:p>
        </p:txBody>
      </p:sp>
      <p:sp>
        <p:nvSpPr>
          <p:cNvPr id="7" name="TextBox 6">
            <a:extLst>
              <a:ext uri="{FF2B5EF4-FFF2-40B4-BE49-F238E27FC236}">
                <a16:creationId xmlns:a16="http://schemas.microsoft.com/office/drawing/2014/main" xmlns="" id="{AE811C0E-7BF5-1C9F-6717-5A4AF9C8D0AF}"/>
              </a:ext>
            </a:extLst>
          </p:cNvPr>
          <p:cNvSpPr txBox="1"/>
          <p:nvPr/>
        </p:nvSpPr>
        <p:spPr>
          <a:xfrm>
            <a:off x="475488" y="2842439"/>
            <a:ext cx="8193024" cy="1131079"/>
          </a:xfrm>
          <a:prstGeom prst="rect">
            <a:avLst/>
          </a:prstGeom>
          <a:noFill/>
        </p:spPr>
        <p:txBody>
          <a:bodyPr wrap="square">
            <a:spAutoFit/>
          </a:bodyPr>
          <a:lstStyle/>
          <a:p>
            <a:r>
              <a:rPr lang="en-US" sz="1350" dirty="0">
                <a:latin typeface="Arial Narrow" panose="020B0606020202030204" pitchFamily="34" charset="0"/>
              </a:rPr>
              <a:t>Proof of the veteran’s honorable service in any foreign war, insurrection or expedition (as a member of the U.S. Armed Forces) may be determined through careful examination of a Separation Document (DD214) with a VFW-authorized campaign or service medal of the United States; receipt of Hostile Fire or Imminent Danger Pay, as verified by a copy of a Leave and Earning Statement (LES) issued by the U.S. Armed Forces; or service in Korea for 30 consecutive/60 non-consecutive days after June 30, 1949.</a:t>
            </a:r>
          </a:p>
        </p:txBody>
      </p:sp>
      <p:sp>
        <p:nvSpPr>
          <p:cNvPr id="9" name="TextBox 8">
            <a:extLst>
              <a:ext uri="{FF2B5EF4-FFF2-40B4-BE49-F238E27FC236}">
                <a16:creationId xmlns:a16="http://schemas.microsoft.com/office/drawing/2014/main" xmlns="" id="{9540038B-F6B6-FEC4-93CF-D0A8B8697337}"/>
              </a:ext>
            </a:extLst>
          </p:cNvPr>
          <p:cNvSpPr txBox="1"/>
          <p:nvPr/>
        </p:nvSpPr>
        <p:spPr>
          <a:xfrm>
            <a:off x="475488" y="3950436"/>
            <a:ext cx="8193024" cy="715581"/>
          </a:xfrm>
          <a:prstGeom prst="rect">
            <a:avLst/>
          </a:prstGeom>
          <a:noFill/>
        </p:spPr>
        <p:txBody>
          <a:bodyPr wrap="square">
            <a:spAutoFit/>
          </a:bodyPr>
          <a:lstStyle/>
          <a:p>
            <a:r>
              <a:rPr lang="en-US" sz="1350" dirty="0">
                <a:latin typeface="Arial Narrow" panose="020B0606020202030204" pitchFamily="34" charset="0"/>
              </a:rPr>
              <a:t>Performance reports, travel orders, medical orders, medals reports, morning reports, assignment listings, buddy affidavits, and letters from a foreign war zone may also be reviewed if a DD214 is not available. For veterans pre-1946, a report of their discharge listing the medals and decorations that were earned is acceptable proof</a:t>
            </a:r>
          </a:p>
        </p:txBody>
      </p:sp>
      <p:sp>
        <p:nvSpPr>
          <p:cNvPr id="11" name="TextBox 10">
            <a:extLst>
              <a:ext uri="{FF2B5EF4-FFF2-40B4-BE49-F238E27FC236}">
                <a16:creationId xmlns:a16="http://schemas.microsoft.com/office/drawing/2014/main" xmlns="" id="{8F41B784-69A5-8A9B-54A9-6F4184668801}"/>
              </a:ext>
            </a:extLst>
          </p:cNvPr>
          <p:cNvSpPr txBox="1"/>
          <p:nvPr/>
        </p:nvSpPr>
        <p:spPr>
          <a:xfrm>
            <a:off x="475488" y="4732735"/>
            <a:ext cx="8193024" cy="715581"/>
          </a:xfrm>
          <a:prstGeom prst="rect">
            <a:avLst/>
          </a:prstGeom>
          <a:noFill/>
        </p:spPr>
        <p:txBody>
          <a:bodyPr wrap="square">
            <a:spAutoFit/>
          </a:bodyPr>
          <a:lstStyle/>
          <a:p>
            <a:r>
              <a:rPr lang="en-US" sz="1350" dirty="0">
                <a:latin typeface="Arial Narrow" panose="020B0606020202030204" pitchFamily="34" charset="0"/>
              </a:rPr>
              <a:t>For soldiers currently on active duty, they will not have a DD214. In those cases, the appropriate orders showing overseas deployment to a qualifying area, or awarding of an authorized campaign medal, or a LES showing Hostile Fire/Imminent Danger pay will suffice to prove eligibility</a:t>
            </a:r>
          </a:p>
        </p:txBody>
      </p:sp>
    </p:spTree>
    <p:extLst>
      <p:ext uri="{BB962C8B-B14F-4D97-AF65-F5344CB8AC3E}">
        <p14:creationId xmlns:p14="http://schemas.microsoft.com/office/powerpoint/2010/main" val="166528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9668FD8-D8A0-AF2F-ADEA-86C0E20A48AF}"/>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450"/>
              </a:spcAft>
            </a:pPr>
            <a:r>
              <a:rPr lang="en-US" sz="2400" kern="1200" dirty="0">
                <a:ln w="0"/>
                <a:solidFill>
                  <a:srgbClr val="FFFFFF"/>
                </a:solidFill>
                <a:effectLst>
                  <a:outerShdw blurRad="38100" dist="19050" dir="2700000" algn="tl" rotWithShape="0">
                    <a:schemeClr val="dk1">
                      <a:alpha val="40000"/>
                    </a:schemeClr>
                  </a:outerShdw>
                </a:effectLst>
                <a:latin typeface="+mj-lt"/>
                <a:ea typeface="+mj-ea"/>
                <a:cs typeface="+mj-cs"/>
              </a:rPr>
              <a:t>VFW AUXILIARY </a:t>
            </a:r>
          </a:p>
          <a:p>
            <a:pPr algn="ctr" defTabSz="914400">
              <a:lnSpc>
                <a:spcPct val="90000"/>
              </a:lnSpc>
              <a:spcBef>
                <a:spcPct val="0"/>
              </a:spcBef>
              <a:spcAft>
                <a:spcPts val="450"/>
              </a:spcAft>
            </a:pPr>
            <a:r>
              <a:rPr lang="en-US" sz="2400" kern="1200" dirty="0">
                <a:ln w="0"/>
                <a:solidFill>
                  <a:srgbClr val="FFFFFF"/>
                </a:solidFill>
                <a:effectLst>
                  <a:outerShdw blurRad="38100" dist="19050" dir="2700000" algn="tl" rotWithShape="0">
                    <a:schemeClr val="dk1">
                      <a:alpha val="40000"/>
                    </a:schemeClr>
                  </a:outerShdw>
                </a:effectLst>
                <a:latin typeface="+mj-lt"/>
                <a:ea typeface="+mj-ea"/>
                <a:cs typeface="+mj-cs"/>
              </a:rPr>
              <a:t>MEMBERSHIP APPLICATION</a:t>
            </a:r>
          </a:p>
        </p:txBody>
      </p:sp>
      <p:pic>
        <p:nvPicPr>
          <p:cNvPr id="6" name="Picture 5">
            <a:extLst>
              <a:ext uri="{FF2B5EF4-FFF2-40B4-BE49-F238E27FC236}">
                <a16:creationId xmlns:a16="http://schemas.microsoft.com/office/drawing/2014/main" xmlns="" id="{0AB78FEE-A85B-A039-A348-1D85FB2D5AC7}"/>
              </a:ext>
            </a:extLst>
          </p:cNvPr>
          <p:cNvPicPr>
            <a:picLocks noChangeAspect="1"/>
          </p:cNvPicPr>
          <p:nvPr/>
        </p:nvPicPr>
        <p:blipFill>
          <a:blip r:embed="rId2"/>
          <a:stretch>
            <a:fillRect/>
          </a:stretch>
        </p:blipFill>
        <p:spPr>
          <a:xfrm>
            <a:off x="3953941" y="643466"/>
            <a:ext cx="4343616" cy="5568739"/>
          </a:xfrm>
          <a:prstGeom prst="rect">
            <a:avLst/>
          </a:prstGeom>
        </p:spPr>
      </p:pic>
    </p:spTree>
    <p:extLst>
      <p:ext uri="{BB962C8B-B14F-4D97-AF65-F5344CB8AC3E}">
        <p14:creationId xmlns:p14="http://schemas.microsoft.com/office/powerpoint/2010/main" val="341522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98EB6-3B7A-2399-6DD1-67D07218D3DA}"/>
              </a:ext>
            </a:extLst>
          </p:cNvPr>
          <p:cNvSpPr>
            <a:spLocks noGrp="1"/>
          </p:cNvSpPr>
          <p:nvPr>
            <p:ph type="title"/>
          </p:nvPr>
        </p:nvSpPr>
        <p:spPr>
          <a:xfrm>
            <a:off x="370021" y="541620"/>
            <a:ext cx="8379372" cy="2743199"/>
          </a:xfrm>
        </p:spPr>
        <p:style>
          <a:lnRef idx="2">
            <a:schemeClr val="accent2"/>
          </a:lnRef>
          <a:fillRef idx="1">
            <a:schemeClr val="lt1"/>
          </a:fillRef>
          <a:effectRef idx="0">
            <a:schemeClr val="accent2"/>
          </a:effectRef>
          <a:fontRef idx="minor">
            <a:schemeClr val="dk1"/>
          </a:fontRef>
        </p:style>
        <p:txBody>
          <a:bodyPr>
            <a:noAutofit/>
          </a:bodyPr>
          <a:lstStyle/>
          <a:p>
            <a:pPr>
              <a:lnSpc>
                <a:spcPct val="107000"/>
              </a:lnSpc>
              <a:spcBef>
                <a:spcPts val="0"/>
              </a:spcBef>
              <a:spcAft>
                <a:spcPts val="600"/>
              </a:spcAft>
            </a:pP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PART A:</a:t>
            </a:r>
            <a:br>
              <a:rPr lang="en-US" sz="1350" b="1" i="1"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Recruited or recommended by</a:t>
            </a:r>
            <a:r>
              <a:rPr lang="en-US" sz="1350" b="1" kern="100" dirty="0">
                <a:latin typeface="Arial Narrow" panose="020B0606020202030204" pitchFamily="34" charset="0"/>
                <a:ea typeface="Calibri" panose="020F0502020204030204" pitchFamily="34" charset="0"/>
                <a:cs typeface="Times New Roman" panose="02020603050405020304" pitchFamily="18" charset="0"/>
              </a:rPr>
              <a: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individual who is recommending (recruiting) the applicant for membership to the auxiliary.  The individual recommending the applicant cannot be one of the Investigating Committee members signing the application.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Recruiter Member ID:</a:t>
            </a:r>
            <a:r>
              <a:rPr lang="en-US" sz="1350" i="1" kern="100" dirty="0">
                <a:latin typeface="Arial Narrow" panose="020B0606020202030204" pitchFamily="34" charset="0"/>
                <a:ea typeface="Calibri" panose="020F0502020204030204" pitchFamily="34" charset="0"/>
                <a:cs typeface="Times New Roman" panose="02020603050405020304" pitchFamily="18" charset="0"/>
              </a:rPr>
              <a:t> </a:t>
            </a:r>
            <a:r>
              <a:rPr lang="en-US" sz="1350" kern="100" dirty="0">
                <a:latin typeface="Arial Narrow" panose="020B0606020202030204" pitchFamily="34" charset="0"/>
                <a:ea typeface="Calibri" panose="020F0502020204030204" pitchFamily="34" charset="0"/>
                <a:cs typeface="Times New Roman" panose="02020603050405020304" pitchFamily="18" charset="0"/>
              </a:rPr>
              <a:t>This is the Recruiter’s Member ID.  National now keeps track of this for auxiliary recruiters and they will mail Recruiter pin(s) when the criteria has been met. If the Recruiter Member ID is missing or incorrect, it will not be entered into MALTA at the time of processing.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Auxiliary Number</a:t>
            </a:r>
            <a:r>
              <a:rPr lang="en-US" sz="1350" b="1" kern="100" dirty="0">
                <a:latin typeface="Arial Narrow" panose="020B0606020202030204" pitchFamily="34" charset="0"/>
                <a:ea typeface="Calibri" panose="020F0502020204030204" pitchFamily="34" charset="0"/>
                <a:cs typeface="Times New Roman" panose="02020603050405020304" pitchFamily="18" charset="0"/>
              </a:rPr>
              <a: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is the VFW Auxiliary No the member is joining/transferring to</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City:</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city in which the Auxiliary is located.</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State:</a:t>
            </a:r>
            <a:r>
              <a:rPr lang="en-US" sz="1350" kern="100" dirty="0">
                <a:latin typeface="Arial Narrow" panose="020B0606020202030204" pitchFamily="34" charset="0"/>
                <a:ea typeface="Calibri" panose="020F0502020204030204" pitchFamily="34" charset="0"/>
                <a:cs typeface="Times New Roman" panose="02020603050405020304" pitchFamily="18" charset="0"/>
              </a:rPr>
              <a:t> The State which the Auxiliary is located in (Florida)</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Member ID (if already a member): </a:t>
            </a:r>
            <a:r>
              <a:rPr lang="en-US" sz="1350" kern="100" dirty="0">
                <a:latin typeface="Arial Narrow" panose="020B0606020202030204" pitchFamily="34" charset="0"/>
                <a:ea typeface="Calibri" panose="020F0502020204030204" pitchFamily="34" charset="0"/>
                <a:cs typeface="Times New Roman" panose="02020603050405020304" pitchFamily="18" charset="0"/>
              </a:rPr>
              <a:t>If the applicant is a current, lapsed or former member of another auxiliary, their Membership ID number must be provided.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kern="100" dirty="0">
                <a:latin typeface="Arial Narrow" panose="020B0606020202030204" pitchFamily="34" charset="0"/>
                <a:ea typeface="Calibri" panose="020F0502020204030204" pitchFamily="34" charset="0"/>
                <a:cs typeface="Times New Roman" panose="02020603050405020304" pitchFamily="18" charset="0"/>
              </a:rPr>
              <a:t> </a:t>
            </a:r>
            <a:endParaRPr lang="en-US" sz="1350" dirty="0">
              <a:latin typeface="Arial Narrow" panose="020B0606020202030204" pitchFamily="34" charset="0"/>
            </a:endParaRPr>
          </a:p>
        </p:txBody>
      </p:sp>
      <p:pic>
        <p:nvPicPr>
          <p:cNvPr id="12" name="Picture 11">
            <a:extLst>
              <a:ext uri="{FF2B5EF4-FFF2-40B4-BE49-F238E27FC236}">
                <a16:creationId xmlns:a16="http://schemas.microsoft.com/office/drawing/2014/main" xmlns="" id="{744CE994-2E60-68A9-4335-D97493AAFB9D}"/>
              </a:ext>
            </a:extLst>
          </p:cNvPr>
          <p:cNvPicPr>
            <a:picLocks noChangeAspect="1"/>
          </p:cNvPicPr>
          <p:nvPr/>
        </p:nvPicPr>
        <p:blipFill>
          <a:blip r:embed="rId3"/>
          <a:stretch>
            <a:fillRect/>
          </a:stretch>
        </p:blipFill>
        <p:spPr>
          <a:xfrm>
            <a:off x="291663" y="3997892"/>
            <a:ext cx="8379372" cy="1242348"/>
          </a:xfrm>
          <a:prstGeom prst="rect">
            <a:avLst/>
          </a:prstGeom>
          <a:ln w="9525">
            <a:solidFill>
              <a:srgbClr val="002060"/>
            </a:solidFill>
          </a:ln>
          <a:effectLst>
            <a:glow rad="228600">
              <a:srgbClr val="C00000">
                <a:alpha val="40000"/>
              </a:srgbClr>
            </a:glow>
          </a:effectLst>
        </p:spPr>
      </p:pic>
      <p:sp>
        <p:nvSpPr>
          <p:cNvPr id="3" name="TextBox 2">
            <a:extLst>
              <a:ext uri="{FF2B5EF4-FFF2-40B4-BE49-F238E27FC236}">
                <a16:creationId xmlns:a16="http://schemas.microsoft.com/office/drawing/2014/main" xmlns="" id="{6A133754-C683-3AC4-4C62-ABE6AE08011B}"/>
              </a:ext>
            </a:extLst>
          </p:cNvPr>
          <p:cNvSpPr txBox="1"/>
          <p:nvPr/>
        </p:nvSpPr>
        <p:spPr>
          <a:xfrm>
            <a:off x="1501140" y="4926803"/>
            <a:ext cx="693420" cy="300082"/>
          </a:xfrm>
          <a:prstGeom prst="rect">
            <a:avLst/>
          </a:prstGeom>
          <a:noFill/>
        </p:spPr>
        <p:txBody>
          <a:bodyPr wrap="square" rtlCol="0">
            <a:spAutoFit/>
          </a:bodyPr>
          <a:lstStyle/>
          <a:p>
            <a:pPr algn="ctr"/>
            <a:r>
              <a:rPr lang="en-US" sz="1350" b="1" dirty="0">
                <a:latin typeface="Arial Narrow" panose="020B0606020202030204" pitchFamily="34" charset="0"/>
              </a:rPr>
              <a:t>9272</a:t>
            </a:r>
            <a:endParaRPr lang="en-US" sz="1200" b="1" dirty="0">
              <a:latin typeface="Arial Narrow" panose="020B0606020202030204" pitchFamily="34" charset="0"/>
            </a:endParaRPr>
          </a:p>
        </p:txBody>
      </p:sp>
      <p:sp>
        <p:nvSpPr>
          <p:cNvPr id="4" name="TextBox 3">
            <a:extLst>
              <a:ext uri="{FF2B5EF4-FFF2-40B4-BE49-F238E27FC236}">
                <a16:creationId xmlns:a16="http://schemas.microsoft.com/office/drawing/2014/main" xmlns="" id="{B02F74CF-B7B1-B16E-A38F-B05D3887332C}"/>
              </a:ext>
            </a:extLst>
          </p:cNvPr>
          <p:cNvSpPr txBox="1"/>
          <p:nvPr/>
        </p:nvSpPr>
        <p:spPr>
          <a:xfrm>
            <a:off x="2552700" y="4940158"/>
            <a:ext cx="1409700" cy="300082"/>
          </a:xfrm>
          <a:prstGeom prst="rect">
            <a:avLst/>
          </a:prstGeom>
          <a:noFill/>
        </p:spPr>
        <p:txBody>
          <a:bodyPr wrap="square" rtlCol="0">
            <a:spAutoFit/>
          </a:bodyPr>
          <a:lstStyle/>
          <a:p>
            <a:r>
              <a:rPr lang="en-US" sz="1350" b="1" dirty="0">
                <a:latin typeface="Baguet Script" panose="00000500000000000000" pitchFamily="2" charset="0"/>
              </a:rPr>
              <a:t>Seminole</a:t>
            </a:r>
          </a:p>
        </p:txBody>
      </p:sp>
      <p:sp>
        <p:nvSpPr>
          <p:cNvPr id="5" name="TextBox 4">
            <a:extLst>
              <a:ext uri="{FF2B5EF4-FFF2-40B4-BE49-F238E27FC236}">
                <a16:creationId xmlns:a16="http://schemas.microsoft.com/office/drawing/2014/main" xmlns="" id="{5F8E3B7F-72E9-0D54-34C3-7D17A91DC8C7}"/>
              </a:ext>
            </a:extLst>
          </p:cNvPr>
          <p:cNvSpPr txBox="1"/>
          <p:nvPr/>
        </p:nvSpPr>
        <p:spPr>
          <a:xfrm>
            <a:off x="4481349" y="4963242"/>
            <a:ext cx="726004" cy="276999"/>
          </a:xfrm>
          <a:prstGeom prst="rect">
            <a:avLst/>
          </a:prstGeom>
          <a:noFill/>
        </p:spPr>
        <p:txBody>
          <a:bodyPr wrap="square" rtlCol="0">
            <a:spAutoFit/>
          </a:bodyPr>
          <a:lstStyle/>
          <a:p>
            <a:r>
              <a:rPr lang="en-US" sz="1200" b="1" dirty="0">
                <a:latin typeface="Baguet Script" panose="00000500000000000000" pitchFamily="2" charset="0"/>
              </a:rPr>
              <a:t>Florida</a:t>
            </a:r>
          </a:p>
        </p:txBody>
      </p:sp>
      <p:sp>
        <p:nvSpPr>
          <p:cNvPr id="6" name="TextBox 5">
            <a:extLst>
              <a:ext uri="{FF2B5EF4-FFF2-40B4-BE49-F238E27FC236}">
                <a16:creationId xmlns:a16="http://schemas.microsoft.com/office/drawing/2014/main" xmlns="" id="{96B43CC3-9CB6-1D8D-983D-2CE7FE137C13}"/>
              </a:ext>
            </a:extLst>
          </p:cNvPr>
          <p:cNvSpPr txBox="1"/>
          <p:nvPr/>
        </p:nvSpPr>
        <p:spPr>
          <a:xfrm>
            <a:off x="2665030" y="4718759"/>
            <a:ext cx="2179320" cy="276999"/>
          </a:xfrm>
          <a:prstGeom prst="rect">
            <a:avLst/>
          </a:prstGeom>
          <a:noFill/>
        </p:spPr>
        <p:txBody>
          <a:bodyPr wrap="square" rtlCol="0">
            <a:spAutoFit/>
          </a:bodyPr>
          <a:lstStyle/>
          <a:p>
            <a:r>
              <a:rPr lang="en-US" sz="1200" dirty="0">
                <a:latin typeface="Baguet Script" panose="00000500000000000000" pitchFamily="2" charset="0"/>
              </a:rPr>
              <a:t>Mary Recruiter</a:t>
            </a:r>
          </a:p>
        </p:txBody>
      </p:sp>
      <p:sp>
        <p:nvSpPr>
          <p:cNvPr id="7" name="TextBox 6">
            <a:extLst>
              <a:ext uri="{FF2B5EF4-FFF2-40B4-BE49-F238E27FC236}">
                <a16:creationId xmlns:a16="http://schemas.microsoft.com/office/drawing/2014/main" xmlns="" id="{17480C31-DAB6-3F6C-22AA-3113695A62D4}"/>
              </a:ext>
            </a:extLst>
          </p:cNvPr>
          <p:cNvSpPr txBox="1"/>
          <p:nvPr/>
        </p:nvSpPr>
        <p:spPr>
          <a:xfrm>
            <a:off x="6583680" y="4718681"/>
            <a:ext cx="1539240" cy="253916"/>
          </a:xfrm>
          <a:prstGeom prst="rect">
            <a:avLst/>
          </a:prstGeom>
          <a:noFill/>
        </p:spPr>
        <p:txBody>
          <a:bodyPr wrap="square" rtlCol="0">
            <a:spAutoFit/>
          </a:bodyPr>
          <a:lstStyle/>
          <a:p>
            <a:r>
              <a:rPr lang="en-US" sz="1050" b="1" dirty="0">
                <a:latin typeface="Arial Narrow" panose="020B0606020202030204" pitchFamily="34" charset="0"/>
              </a:rPr>
              <a:t>20003332221</a:t>
            </a:r>
          </a:p>
        </p:txBody>
      </p:sp>
      <p:sp>
        <p:nvSpPr>
          <p:cNvPr id="8" name="Arrow: Pentagon 7">
            <a:extLst>
              <a:ext uri="{FF2B5EF4-FFF2-40B4-BE49-F238E27FC236}">
                <a16:creationId xmlns:a16="http://schemas.microsoft.com/office/drawing/2014/main" xmlns="" id="{4C028028-8CE7-F5D8-339E-DB476FB2DFCD}"/>
              </a:ext>
            </a:extLst>
          </p:cNvPr>
          <p:cNvSpPr/>
          <p:nvPr/>
        </p:nvSpPr>
        <p:spPr>
          <a:xfrm rot="20065485">
            <a:off x="401866" y="5270258"/>
            <a:ext cx="1067430" cy="389802"/>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chemeClr val="tx1"/>
                </a:solidFill>
                <a:latin typeface="Arial Black" panose="020B0A04020102020204" pitchFamily="34" charset="0"/>
              </a:rPr>
              <a:t>EXAMPLE</a:t>
            </a:r>
          </a:p>
        </p:txBody>
      </p:sp>
    </p:spTree>
    <p:extLst>
      <p:ext uri="{BB962C8B-B14F-4D97-AF65-F5344CB8AC3E}">
        <p14:creationId xmlns:p14="http://schemas.microsoft.com/office/powerpoint/2010/main" val="311880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83950-752E-604E-550C-C0E1A3369407}"/>
              </a:ext>
            </a:extLst>
          </p:cNvPr>
          <p:cNvSpPr>
            <a:spLocks noGrp="1"/>
          </p:cNvSpPr>
          <p:nvPr>
            <p:ph type="title"/>
          </p:nvPr>
        </p:nvSpPr>
        <p:spPr>
          <a:xfrm>
            <a:off x="347004" y="1262511"/>
            <a:ext cx="8486100" cy="216649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US" sz="1500" b="1" i="1" kern="100" dirty="0">
                <a:latin typeface="Calibri" panose="020F0502020204030204" pitchFamily="34" charset="0"/>
                <a:ea typeface="Calibri" panose="020F0502020204030204" pitchFamily="34" charset="0"/>
                <a:cs typeface="Times New Roman" panose="02020603050405020304" pitchFamily="18" charset="0"/>
              </a:rPr>
              <a:t/>
            </a:r>
            <a:br>
              <a:rPr lang="en-US" sz="1500" b="1" i="1" kern="100" dirty="0">
                <a:latin typeface="Calibri" panose="020F0502020204030204" pitchFamily="34" charset="0"/>
                <a:ea typeface="Calibri" panose="020F0502020204030204" pitchFamily="34" charset="0"/>
                <a:cs typeface="Times New Roman" panose="02020603050405020304" pitchFamily="18" charset="0"/>
              </a:rPr>
            </a:br>
            <a:r>
              <a:rPr lang="en-US" sz="1500" b="1" i="1" kern="100" dirty="0">
                <a:latin typeface="Calibri" panose="020F0502020204030204" pitchFamily="34" charset="0"/>
                <a:ea typeface="Calibri" panose="020F0502020204030204" pitchFamily="34" charset="0"/>
                <a:cs typeface="Times New Roman" panose="02020603050405020304" pitchFamily="18" charset="0"/>
              </a:rPr>
              <a:t>PART A:</a:t>
            </a:r>
            <a:br>
              <a:rPr lang="en-US" sz="1500" b="1" i="1" kern="100" dirty="0">
                <a:latin typeface="Calibri" panose="020F0502020204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Annual Membership: </a:t>
            </a:r>
            <a:r>
              <a:rPr lang="en-US" sz="1500" dirty="0">
                <a:latin typeface="Arial Narrow" panose="020B0606020202030204" pitchFamily="34" charset="0"/>
              </a:rPr>
              <a:t>If the applicant is obligated at any time after July 1, the dues paid shall be for the next succeeding</a:t>
            </a:r>
            <a:br>
              <a:rPr lang="en-US" sz="1500" dirty="0">
                <a:latin typeface="Arial Narrow" panose="020B0606020202030204" pitchFamily="34" charset="0"/>
              </a:rPr>
            </a:br>
            <a:r>
              <a:rPr lang="en-US" sz="1500" dirty="0">
                <a:latin typeface="Arial Narrow" panose="020B0606020202030204" pitchFamily="34" charset="0"/>
              </a:rPr>
              <a:t>calendar year.  If the applicant is obligated any time prior to July 1, the current year dues must be paid and then before 12/31, the next succeeding year’s dues must also be paid.  Membership </a:t>
            </a:r>
            <a:r>
              <a:rPr lang="en-US" sz="1500" kern="100" dirty="0">
                <a:latin typeface="Arial Narrow" panose="020B0606020202030204" pitchFamily="34" charset="0"/>
                <a:ea typeface="Calibri" panose="020F0502020204030204" pitchFamily="34" charset="0"/>
                <a:cs typeface="Times New Roman" panose="02020603050405020304" pitchFamily="18" charset="0"/>
              </a:rPr>
              <a:t>run from January 1 to December 31.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kern="100" dirty="0">
                <a:latin typeface="Arial Narrow" panose="020B0606020202030204" pitchFamily="34" charset="0"/>
                <a:ea typeface="Calibri" panose="020F0502020204030204" pitchFamily="34" charset="0"/>
                <a:cs typeface="Times New Roman" panose="02020603050405020304" pitchFamily="18" charset="0"/>
              </a:rP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Rejoin:</a:t>
            </a:r>
            <a:r>
              <a:rPr lang="en-US" sz="1500" kern="100" dirty="0">
                <a:latin typeface="Arial Narrow" panose="020B0606020202030204" pitchFamily="34" charset="0"/>
                <a:ea typeface="Calibri" panose="020F0502020204030204" pitchFamily="34" charset="0"/>
                <a:cs typeface="Times New Roman" panose="02020603050405020304" pitchFamily="18" charset="0"/>
              </a:rPr>
              <a:t> is someone who has not paid their dues by June 30</a:t>
            </a:r>
            <a:r>
              <a:rPr lang="en-US" sz="1500" kern="100" baseline="30000" dirty="0">
                <a:latin typeface="Arial Narrow" panose="020B0606020202030204" pitchFamily="34" charset="0"/>
                <a:ea typeface="Calibri" panose="020F0502020204030204" pitchFamily="34" charset="0"/>
                <a:cs typeface="Times New Roman" panose="02020603050405020304" pitchFamily="18" charset="0"/>
              </a:rPr>
              <a:t>th</a:t>
            </a:r>
            <a:r>
              <a:rPr lang="en-US" sz="1500" kern="100" dirty="0">
                <a:latin typeface="Arial Narrow" panose="020B0606020202030204" pitchFamily="34" charset="0"/>
                <a:ea typeface="Calibri" panose="020F0502020204030204" pitchFamily="34" charset="0"/>
                <a:cs typeface="Times New Roman" panose="02020603050405020304" pitchFamily="18" charset="0"/>
              </a:rPr>
              <a:t>. Starting July 1</a:t>
            </a:r>
            <a:r>
              <a:rPr lang="en-US" sz="1500" kern="100" baseline="30000" dirty="0">
                <a:latin typeface="Arial Narrow" panose="020B0606020202030204" pitchFamily="34" charset="0"/>
                <a:ea typeface="Calibri" panose="020F0502020204030204" pitchFamily="34" charset="0"/>
                <a:cs typeface="Times New Roman" panose="02020603050405020304" pitchFamily="18" charset="0"/>
              </a:rPr>
              <a:t>st,</a:t>
            </a:r>
            <a:r>
              <a:rPr lang="en-US" sz="1500" kern="100" dirty="0">
                <a:latin typeface="Arial Narrow" panose="020B0606020202030204" pitchFamily="34" charset="0"/>
                <a:ea typeface="Calibri" panose="020F0502020204030204" pitchFamily="34" charset="0"/>
                <a:cs typeface="Times New Roman" panose="02020603050405020304" pitchFamily="18" charset="0"/>
              </a:rPr>
              <a:t> they must start the process over again as a new member…. but will retain the same Membership ID number.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kern="100" dirty="0">
                <a:latin typeface="Arial Narrow" panose="020B0606020202030204" pitchFamily="34" charset="0"/>
                <a:ea typeface="Calibri" panose="020F0502020204030204" pitchFamily="34" charset="0"/>
                <a:cs typeface="Times New Roman" panose="02020603050405020304" pitchFamily="18" charset="0"/>
              </a:rP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Life Membership:  </a:t>
            </a:r>
            <a:r>
              <a:rPr lang="en-US" sz="1500" kern="100" dirty="0">
                <a:latin typeface="Arial Narrow" panose="020B0606020202030204" pitchFamily="34" charset="0"/>
                <a:ea typeface="Calibri" panose="020F0502020204030204" pitchFamily="34" charset="0"/>
                <a:cs typeface="Times New Roman" panose="02020603050405020304" pitchFamily="18" charset="0"/>
              </a:rPr>
              <a:t>Lifetime members pay a one-time membership fee based upon their age at the time of joining the auxiliary.  The life membership fees are located on the lower right-hand side of the application.</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051" kern="100" dirty="0">
                <a:latin typeface="Calibri" panose="020F0502020204030204" pitchFamily="34" charset="0"/>
                <a:ea typeface="Calibri" panose="020F0502020204030204" pitchFamily="34" charset="0"/>
                <a:cs typeface="Times New Roman" panose="02020603050405020304" pitchFamily="18" charset="0"/>
              </a:rPr>
              <a:t/>
            </a:r>
            <a:br>
              <a:rPr lang="en-US" sz="1051" kern="100" dirty="0">
                <a:latin typeface="Calibri" panose="020F0502020204030204" pitchFamily="34" charset="0"/>
                <a:ea typeface="Calibri" panose="020F0502020204030204" pitchFamily="34" charset="0"/>
                <a:cs typeface="Times New Roman" panose="02020603050405020304" pitchFamily="18" charset="0"/>
              </a:rPr>
            </a:br>
            <a:endParaRPr lang="en-US" sz="1051" dirty="0"/>
          </a:p>
        </p:txBody>
      </p:sp>
      <p:pic>
        <p:nvPicPr>
          <p:cNvPr id="10" name="Picture 9">
            <a:extLst>
              <a:ext uri="{FF2B5EF4-FFF2-40B4-BE49-F238E27FC236}">
                <a16:creationId xmlns:a16="http://schemas.microsoft.com/office/drawing/2014/main" xmlns="" id="{853F40FE-16CD-5EED-DEEF-929E0841545C}"/>
              </a:ext>
            </a:extLst>
          </p:cNvPr>
          <p:cNvPicPr>
            <a:picLocks noChangeAspect="1"/>
          </p:cNvPicPr>
          <p:nvPr/>
        </p:nvPicPr>
        <p:blipFill>
          <a:blip r:embed="rId2"/>
          <a:stretch>
            <a:fillRect/>
          </a:stretch>
        </p:blipFill>
        <p:spPr>
          <a:xfrm>
            <a:off x="586780" y="3628325"/>
            <a:ext cx="8246324" cy="1521831"/>
          </a:xfrm>
          <a:prstGeom prst="rect">
            <a:avLst/>
          </a:prstGeom>
          <a:ln w="9525">
            <a:solidFill>
              <a:schemeClr val="tx1"/>
            </a:solidFill>
          </a:ln>
        </p:spPr>
      </p:pic>
      <p:pic>
        <p:nvPicPr>
          <p:cNvPr id="12" name="Picture 11">
            <a:extLst>
              <a:ext uri="{FF2B5EF4-FFF2-40B4-BE49-F238E27FC236}">
                <a16:creationId xmlns:a16="http://schemas.microsoft.com/office/drawing/2014/main" xmlns="" id="{917D4542-0AE5-1525-EA92-F2E1C1C9E22F}"/>
              </a:ext>
            </a:extLst>
          </p:cNvPr>
          <p:cNvPicPr>
            <a:picLocks noChangeAspect="1"/>
          </p:cNvPicPr>
          <p:nvPr/>
        </p:nvPicPr>
        <p:blipFill>
          <a:blip r:embed="rId3"/>
          <a:stretch>
            <a:fillRect/>
          </a:stretch>
        </p:blipFill>
        <p:spPr>
          <a:xfrm>
            <a:off x="264883" y="4032510"/>
            <a:ext cx="285790" cy="271501"/>
          </a:xfrm>
          <a:prstGeom prst="rect">
            <a:avLst/>
          </a:prstGeom>
        </p:spPr>
      </p:pic>
    </p:spTree>
    <p:extLst>
      <p:ext uri="{BB962C8B-B14F-4D97-AF65-F5344CB8AC3E}">
        <p14:creationId xmlns:p14="http://schemas.microsoft.com/office/powerpoint/2010/main" val="36961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83950-752E-604E-550C-C0E1A3369407}"/>
              </a:ext>
            </a:extLst>
          </p:cNvPr>
          <p:cNvSpPr>
            <a:spLocks noGrp="1"/>
          </p:cNvSpPr>
          <p:nvPr>
            <p:ph type="title"/>
          </p:nvPr>
        </p:nvSpPr>
        <p:spPr>
          <a:xfrm>
            <a:off x="347004" y="655082"/>
            <a:ext cx="8364093" cy="3165078"/>
          </a:xfrm>
        </p:spPr>
        <p:style>
          <a:lnRef idx="2">
            <a:schemeClr val="accent1"/>
          </a:lnRef>
          <a:fillRef idx="1">
            <a:schemeClr val="lt1"/>
          </a:fillRef>
          <a:effectRef idx="0">
            <a:schemeClr val="accent1"/>
          </a:effectRef>
          <a:fontRef idx="minor">
            <a:schemeClr val="dk1"/>
          </a:fontRef>
        </p:style>
        <p:txBody>
          <a:bodyPr>
            <a:normAutofit fontScale="90000"/>
          </a:bodyPr>
          <a:lstStyle/>
          <a:p>
            <a:pPr>
              <a:lnSpc>
                <a:spcPct val="107000"/>
              </a:lnSpc>
              <a:spcBef>
                <a:spcPts val="0"/>
              </a:spcBef>
              <a:spcAft>
                <a:spcPts val="600"/>
              </a:spcAft>
            </a:pPr>
            <a:r>
              <a:rPr lang="en-US" sz="1500" b="1" i="1" kern="100" dirty="0">
                <a:latin typeface="Calibri" panose="020F0502020204030204" pitchFamily="34" charset="0"/>
                <a:ea typeface="Calibri" panose="020F0502020204030204" pitchFamily="34" charset="0"/>
                <a:cs typeface="Times New Roman" panose="02020603050405020304" pitchFamily="18" charset="0"/>
              </a:rPr>
              <a:t/>
            </a:r>
            <a:br>
              <a:rPr lang="en-US" sz="1500" b="1" i="1" kern="100" dirty="0">
                <a:latin typeface="Calibri" panose="020F0502020204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PART A: (Continued)</a:t>
            </a:r>
            <a:br>
              <a:rPr lang="en-US" sz="1500" b="1" i="1"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Life Member Transfer Previous Auxiliary:  </a:t>
            </a:r>
            <a:r>
              <a:rPr lang="en-US" sz="1500" kern="100" dirty="0">
                <a:latin typeface="Arial Narrow" panose="020B0606020202030204" pitchFamily="34" charset="0"/>
                <a:ea typeface="Calibri" panose="020F0502020204030204" pitchFamily="34" charset="0"/>
                <a:cs typeface="Times New Roman" panose="02020603050405020304" pitchFamily="18" charset="0"/>
              </a:rPr>
              <a:t>Check this box if a lifetime member is transferring into your auxiliary.  You must provide the Auxiliary No from where they are transferring from and if auxiliary is from another state, you must also provide the State where the Auxiliary is located.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825" kern="100" dirty="0">
                <a:latin typeface="Arial Narrow" panose="020B0606020202030204" pitchFamily="34" charset="0"/>
                <a:ea typeface="Calibri" panose="020F0502020204030204" pitchFamily="34" charset="0"/>
                <a:cs typeface="Times New Roman" panose="02020603050405020304" pitchFamily="18" charset="0"/>
              </a:rPr>
              <a:t/>
            </a:r>
            <a:br>
              <a:rPr lang="en-US" sz="825"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Annual Transfer Previous Auxiliary</a:t>
            </a:r>
            <a:r>
              <a:rPr lang="en-US" sz="1500" b="1" kern="100" dirty="0">
                <a:latin typeface="Arial Narrow" panose="020B0606020202030204" pitchFamily="34" charset="0"/>
                <a:ea typeface="Calibri" panose="020F0502020204030204" pitchFamily="34" charset="0"/>
                <a:cs typeface="Times New Roman" panose="02020603050405020304" pitchFamily="18" charset="0"/>
              </a:rPr>
              <a:t>:</a:t>
            </a:r>
            <a:r>
              <a:rPr lang="en-US" sz="1500" kern="100" dirty="0">
                <a:latin typeface="Arial Narrow" panose="020B0606020202030204" pitchFamily="34" charset="0"/>
                <a:ea typeface="Calibri" panose="020F0502020204030204" pitchFamily="34" charset="0"/>
                <a:cs typeface="Times New Roman" panose="02020603050405020304" pitchFamily="18" charset="0"/>
              </a:rPr>
              <a:t> Check this box if a current annual member is transferring into your auxiliary.  You must provide the Auxiliary No from where they are transferring from and if auxiliary is from another state, you must also provide the State where the Auxiliary is located.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825" kern="100" dirty="0">
                <a:latin typeface="Arial Narrow" panose="020B0606020202030204" pitchFamily="34" charset="0"/>
                <a:ea typeface="Calibri" panose="020F0502020204030204" pitchFamily="34" charset="0"/>
                <a:cs typeface="Times New Roman" panose="02020603050405020304" pitchFamily="18" charset="0"/>
              </a:rPr>
              <a:t/>
            </a:r>
            <a:br>
              <a:rPr lang="en-US" sz="825"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Paying or Not Paying</a:t>
            </a:r>
            <a:r>
              <a:rPr lang="en-US" sz="1500" kern="100" dirty="0">
                <a:latin typeface="Arial Narrow" panose="020B0606020202030204" pitchFamily="34" charset="0"/>
                <a:ea typeface="Calibri" panose="020F0502020204030204" pitchFamily="34" charset="0"/>
                <a:cs typeface="Times New Roman" panose="02020603050405020304" pitchFamily="18" charset="0"/>
              </a:rPr>
              <a:t>: If the member has not yet paid their annual dues, they must pay at the time of transfer.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825" kern="100" dirty="0">
                <a:latin typeface="Arial Narrow" panose="020B0606020202030204" pitchFamily="34" charset="0"/>
                <a:ea typeface="Calibri" panose="020F0502020204030204" pitchFamily="34" charset="0"/>
                <a:cs typeface="Times New Roman" panose="02020603050405020304" pitchFamily="18" charset="0"/>
              </a:rPr>
              <a:t/>
            </a:r>
            <a:br>
              <a:rPr lang="en-US" sz="825" kern="100" dirty="0">
                <a:latin typeface="Arial Narrow" panose="020B0606020202030204" pitchFamily="34" charset="0"/>
                <a:ea typeface="Calibri" panose="020F0502020204030204" pitchFamily="34" charset="0"/>
                <a:cs typeface="Times New Roman" panose="02020603050405020304" pitchFamily="18" charset="0"/>
              </a:rPr>
            </a:br>
            <a:r>
              <a:rPr lang="en-US" sz="1500" b="1" i="1" kern="100" dirty="0">
                <a:latin typeface="Arial Narrow" panose="020B0606020202030204" pitchFamily="34" charset="0"/>
                <a:ea typeface="Calibri" panose="020F0502020204030204" pitchFamily="34" charset="0"/>
                <a:cs typeface="Times New Roman" panose="02020603050405020304" pitchFamily="18" charset="0"/>
              </a:rPr>
              <a:t>Annual transfer converting to life:  </a:t>
            </a:r>
            <a:r>
              <a:rPr lang="en-US" sz="1500" kern="100" dirty="0">
                <a:latin typeface="Arial Narrow" panose="020B0606020202030204" pitchFamily="34" charset="0"/>
                <a:ea typeface="Calibri" panose="020F0502020204030204" pitchFamily="34" charset="0"/>
                <a:cs typeface="Times New Roman" panose="02020603050405020304" pitchFamily="18" charset="0"/>
              </a:rPr>
              <a:t>The member is a current annual member and wants to rejoin/transfer as a Life Member. The  Auxiliary No and State, if other than Florida, where the member is transferring from must be provided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r>
              <a:rPr lang="en-US" sz="1500" kern="100" dirty="0">
                <a:latin typeface="Arial Narrow" panose="020B0606020202030204" pitchFamily="34" charset="0"/>
                <a:ea typeface="Calibri" panose="020F0502020204030204" pitchFamily="34" charset="0"/>
                <a:cs typeface="Times New Roman" panose="02020603050405020304" pitchFamily="18" charset="0"/>
              </a:rPr>
              <a:t/>
            </a:r>
            <a:br>
              <a:rPr lang="en-US" sz="1500" kern="100" dirty="0">
                <a:latin typeface="Arial Narrow" panose="020B0606020202030204" pitchFamily="34" charset="0"/>
                <a:ea typeface="Calibri" panose="020F0502020204030204" pitchFamily="34" charset="0"/>
                <a:cs typeface="Times New Roman" panose="02020603050405020304" pitchFamily="18" charset="0"/>
              </a:rPr>
            </a:br>
            <a:endParaRPr lang="en-US" sz="1051" dirty="0"/>
          </a:p>
        </p:txBody>
      </p:sp>
      <p:pic>
        <p:nvPicPr>
          <p:cNvPr id="12" name="Picture 11">
            <a:extLst>
              <a:ext uri="{FF2B5EF4-FFF2-40B4-BE49-F238E27FC236}">
                <a16:creationId xmlns:a16="http://schemas.microsoft.com/office/drawing/2014/main" xmlns="" id="{917D4542-0AE5-1525-EA92-F2E1C1C9E22F}"/>
              </a:ext>
            </a:extLst>
          </p:cNvPr>
          <p:cNvPicPr>
            <a:picLocks noChangeAspect="1"/>
          </p:cNvPicPr>
          <p:nvPr/>
        </p:nvPicPr>
        <p:blipFill>
          <a:blip r:embed="rId2"/>
          <a:stretch>
            <a:fillRect/>
          </a:stretch>
        </p:blipFill>
        <p:spPr>
          <a:xfrm>
            <a:off x="347004" y="4017377"/>
            <a:ext cx="285790" cy="271501"/>
          </a:xfrm>
          <a:prstGeom prst="rect">
            <a:avLst/>
          </a:prstGeom>
        </p:spPr>
      </p:pic>
      <p:sp>
        <p:nvSpPr>
          <p:cNvPr id="5" name="TextBox 4">
            <a:extLst>
              <a:ext uri="{FF2B5EF4-FFF2-40B4-BE49-F238E27FC236}">
                <a16:creationId xmlns:a16="http://schemas.microsoft.com/office/drawing/2014/main" xmlns="" id="{9C369E6D-FFAE-C2B7-FBFE-BB2DE0A77F73}"/>
              </a:ext>
            </a:extLst>
          </p:cNvPr>
          <p:cNvSpPr txBox="1"/>
          <p:nvPr/>
        </p:nvSpPr>
        <p:spPr>
          <a:xfrm>
            <a:off x="557154" y="4049674"/>
            <a:ext cx="1031949" cy="300082"/>
          </a:xfrm>
          <a:prstGeom prst="rect">
            <a:avLst/>
          </a:prstGeom>
          <a:noFill/>
        </p:spPr>
        <p:txBody>
          <a:bodyPr wrap="none" rtlCol="0">
            <a:spAutoFit/>
          </a:bodyPr>
          <a:lstStyle/>
          <a:p>
            <a:r>
              <a:rPr lang="en-US" sz="1350" dirty="0"/>
              <a:t>TRANSFERS </a:t>
            </a:r>
          </a:p>
        </p:txBody>
      </p:sp>
      <p:pic>
        <p:nvPicPr>
          <p:cNvPr id="3" name="Picture 2" descr="A screenshot of a social media post&#10;&#10;Description automatically generated">
            <a:extLst>
              <a:ext uri="{FF2B5EF4-FFF2-40B4-BE49-F238E27FC236}">
                <a16:creationId xmlns:a16="http://schemas.microsoft.com/office/drawing/2014/main" xmlns="" id="{30C5AB73-47D3-A504-A855-61DC1FCE5ED9}"/>
              </a:ext>
            </a:extLst>
          </p:cNvPr>
          <p:cNvPicPr>
            <a:picLocks noChangeAspect="1"/>
          </p:cNvPicPr>
          <p:nvPr/>
        </p:nvPicPr>
        <p:blipFill>
          <a:blip r:embed="rId3"/>
          <a:stretch>
            <a:fillRect/>
          </a:stretch>
        </p:blipFill>
        <p:spPr>
          <a:xfrm>
            <a:off x="347004" y="4396720"/>
            <a:ext cx="8364093" cy="1030160"/>
          </a:xfrm>
          <a:prstGeom prst="rect">
            <a:avLst/>
          </a:prstGeom>
          <a:ln w="9525">
            <a:solidFill>
              <a:schemeClr val="tx1"/>
            </a:solidFill>
          </a:ln>
        </p:spPr>
      </p:pic>
      <p:pic>
        <p:nvPicPr>
          <p:cNvPr id="7" name="Picture 6">
            <a:extLst>
              <a:ext uri="{FF2B5EF4-FFF2-40B4-BE49-F238E27FC236}">
                <a16:creationId xmlns:a16="http://schemas.microsoft.com/office/drawing/2014/main" xmlns="" id="{955FF148-E08F-E44A-F098-3554A25E515B}"/>
              </a:ext>
            </a:extLst>
          </p:cNvPr>
          <p:cNvPicPr>
            <a:picLocks noChangeAspect="1"/>
          </p:cNvPicPr>
          <p:nvPr/>
        </p:nvPicPr>
        <p:blipFill>
          <a:blip r:embed="rId4"/>
          <a:stretch>
            <a:fillRect/>
          </a:stretch>
        </p:blipFill>
        <p:spPr>
          <a:xfrm rot="617360">
            <a:off x="7188378" y="3838279"/>
            <a:ext cx="1639822" cy="976789"/>
          </a:xfrm>
          <a:prstGeom prst="rect">
            <a:avLst/>
          </a:prstGeom>
          <a:ln w="3175">
            <a:solidFill>
              <a:schemeClr val="tx1"/>
            </a:solidFill>
          </a:ln>
        </p:spPr>
      </p:pic>
    </p:spTree>
    <p:extLst>
      <p:ext uri="{BB962C8B-B14F-4D97-AF65-F5344CB8AC3E}">
        <p14:creationId xmlns:p14="http://schemas.microsoft.com/office/powerpoint/2010/main" val="336023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1917F-2809-9438-B1E3-513AC0146FD7}"/>
              </a:ext>
            </a:extLst>
          </p:cNvPr>
          <p:cNvSpPr>
            <a:spLocks noGrp="1"/>
          </p:cNvSpPr>
          <p:nvPr>
            <p:ph type="title"/>
          </p:nvPr>
        </p:nvSpPr>
        <p:spPr>
          <a:xfrm>
            <a:off x="260123" y="1397905"/>
            <a:ext cx="8320519" cy="1712924"/>
          </a:xfrm>
        </p:spPr>
        <p:style>
          <a:lnRef idx="2">
            <a:schemeClr val="accent1"/>
          </a:lnRef>
          <a:fillRef idx="1">
            <a:schemeClr val="lt1"/>
          </a:fillRef>
          <a:effectRef idx="0">
            <a:schemeClr val="accent1"/>
          </a:effectRef>
          <a:fontRef idx="minor">
            <a:schemeClr val="dk1"/>
          </a:fontRef>
        </p:style>
        <p:txBody>
          <a:bodyPr>
            <a:noAutofit/>
          </a:bodyPr>
          <a:lstStyle/>
          <a:p>
            <a:pPr>
              <a:lnSpc>
                <a:spcPct val="107000"/>
              </a:lnSpc>
              <a:spcBef>
                <a:spcPts val="0"/>
              </a:spcBef>
              <a:spcAft>
                <a:spcPts val="600"/>
              </a:spcAft>
            </a:pPr>
            <a:r>
              <a:rPr lang="en-US" sz="1350" b="1" kern="100" dirty="0">
                <a:latin typeface="Arial Narrow" panose="020B0606020202030204" pitchFamily="34" charset="0"/>
                <a:ea typeface="Calibri" panose="020F0502020204030204" pitchFamily="34" charset="0"/>
                <a:cs typeface="Times New Roman" panose="02020603050405020304" pitchFamily="18" charset="0"/>
              </a:rPr>
              <a:t>PART B:</a:t>
            </a:r>
            <a:r>
              <a:rPr lang="en-US" sz="1350" kern="100" dirty="0">
                <a:latin typeface="Arial Narrow" panose="020B0606020202030204" pitchFamily="34" charset="0"/>
                <a:ea typeface="Calibri" panose="020F0502020204030204" pitchFamily="34" charset="0"/>
                <a:cs typeface="Times New Roman" panose="02020603050405020304" pitchFamily="18" charset="0"/>
              </a:rPr>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Name: </a:t>
            </a:r>
            <a:r>
              <a:rPr lang="en-US" sz="1350" kern="100" dirty="0">
                <a:latin typeface="Arial Narrow" panose="020B0606020202030204" pitchFamily="34" charset="0"/>
                <a:ea typeface="Calibri" panose="020F0502020204030204" pitchFamily="34" charset="0"/>
                <a:cs typeface="Times New Roman" panose="02020603050405020304" pitchFamily="18" charset="0"/>
              </a:rPr>
              <a:t>As they want it on the card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Date of Birth: </a:t>
            </a:r>
            <a:r>
              <a:rPr lang="en-US" sz="1350" kern="100" dirty="0">
                <a:latin typeface="Arial Narrow" panose="020B0606020202030204" pitchFamily="34" charset="0"/>
                <a:ea typeface="Calibri" panose="020F0502020204030204" pitchFamily="34" charset="0"/>
                <a:cs typeface="Times New Roman" panose="02020603050405020304" pitchFamily="18" charset="0"/>
              </a:rPr>
              <a:t>Must be provided</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Address:</a:t>
            </a:r>
            <a:r>
              <a:rPr lang="en-US" sz="1350" kern="100" dirty="0">
                <a:latin typeface="Arial Narrow" panose="020B0606020202030204" pitchFamily="34" charset="0"/>
                <a:ea typeface="Calibri" panose="020F0502020204030204" pitchFamily="34" charset="0"/>
                <a:cs typeface="Times New Roman" panose="02020603050405020304" pitchFamily="18" charset="0"/>
              </a:rPr>
              <a:t> Where mail is received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Female </a:t>
            </a:r>
            <a:r>
              <a:rPr lang="en-US" sz="1350" kern="100" dirty="0">
                <a:latin typeface="Arial Narrow" panose="020B0606020202030204" pitchFamily="34" charset="0"/>
                <a:ea typeface="Calibri" panose="020F0502020204030204" pitchFamily="34" charset="0"/>
                <a:cs typeface="Times New Roman" panose="02020603050405020304" pitchFamily="18" charset="0"/>
              </a:rPr>
              <a:t>or </a:t>
            </a: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Male  </a:t>
            </a:r>
            <a:r>
              <a:rPr lang="en-US" sz="1350" kern="100" dirty="0">
                <a:latin typeface="Arial Narrow" panose="020B0606020202030204" pitchFamily="34" charset="0"/>
                <a:ea typeface="Calibri" panose="020F0502020204030204" pitchFamily="34" charset="0"/>
                <a:cs typeface="Times New Roman" panose="02020603050405020304" pitchFamily="18" charset="0"/>
              </a:rPr>
              <a:t>Check the appropriate box</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City/State and Zip:</a:t>
            </a:r>
            <a:r>
              <a:rPr lang="en-US" sz="1350" kern="100" dirty="0">
                <a:latin typeface="Arial Narrow" panose="020B0606020202030204" pitchFamily="34" charset="0"/>
                <a:ea typeface="Calibri" panose="020F0502020204030204" pitchFamily="34" charset="0"/>
                <a:cs typeface="Times New Roman" panose="02020603050405020304" pitchFamily="18" charset="0"/>
              </a:rPr>
              <a:t> Where mail is received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r>
              <a:rPr lang="en-US" sz="1350" b="1" i="1" kern="100" dirty="0">
                <a:latin typeface="Arial Narrow" panose="020B0606020202030204" pitchFamily="34" charset="0"/>
                <a:ea typeface="Calibri" panose="020F0502020204030204" pitchFamily="34" charset="0"/>
                <a:cs typeface="Times New Roman" panose="02020603050405020304" pitchFamily="18" charset="0"/>
              </a:rPr>
              <a:t>Phone number and Email address</a:t>
            </a:r>
            <a:r>
              <a:rPr lang="en-US" sz="1350" b="1" kern="100" dirty="0">
                <a:latin typeface="Arial Narrow" panose="020B0606020202030204" pitchFamily="34" charset="0"/>
                <a:ea typeface="Calibri" panose="020F0502020204030204" pitchFamily="34" charset="0"/>
                <a:cs typeface="Times New Roman" panose="02020603050405020304" pitchFamily="18" charset="0"/>
              </a:rPr>
              <a:t>:</a:t>
            </a:r>
            <a:r>
              <a:rPr lang="en-US" sz="1350" kern="100" dirty="0">
                <a:latin typeface="Arial Narrow" panose="020B0606020202030204" pitchFamily="34" charset="0"/>
                <a:ea typeface="Calibri" panose="020F0502020204030204" pitchFamily="34" charset="0"/>
                <a:cs typeface="Times New Roman" panose="02020603050405020304" pitchFamily="18" charset="0"/>
              </a:rPr>
              <a:t> If no phone number or email address indicate “NONE”    Please ensure that the email address is clearly written. </a:t>
            </a:r>
            <a:br>
              <a:rPr lang="en-US" sz="1350" kern="100" dirty="0">
                <a:latin typeface="Arial Narrow" panose="020B0606020202030204" pitchFamily="34" charset="0"/>
                <a:ea typeface="Calibri" panose="020F0502020204030204" pitchFamily="34" charset="0"/>
                <a:cs typeface="Times New Roman" panose="02020603050405020304" pitchFamily="18" charset="0"/>
              </a:rPr>
            </a:br>
            <a:endParaRPr lang="en-US" sz="1350" dirty="0">
              <a:latin typeface="Arial Narrow" panose="020B0606020202030204" pitchFamily="34" charset="0"/>
            </a:endParaRPr>
          </a:p>
        </p:txBody>
      </p:sp>
      <p:pic>
        <p:nvPicPr>
          <p:cNvPr id="7" name="Picture 6">
            <a:extLst>
              <a:ext uri="{FF2B5EF4-FFF2-40B4-BE49-F238E27FC236}">
                <a16:creationId xmlns:a16="http://schemas.microsoft.com/office/drawing/2014/main" xmlns="" id="{554E618C-09AD-9FC4-40AC-4AECD9ED0D8A}"/>
              </a:ext>
            </a:extLst>
          </p:cNvPr>
          <p:cNvPicPr>
            <a:picLocks noChangeAspect="1"/>
          </p:cNvPicPr>
          <p:nvPr/>
        </p:nvPicPr>
        <p:blipFill>
          <a:blip r:embed="rId2"/>
          <a:stretch>
            <a:fillRect/>
          </a:stretch>
        </p:blipFill>
        <p:spPr>
          <a:xfrm>
            <a:off x="260904" y="3541431"/>
            <a:ext cx="8411438" cy="1012991"/>
          </a:xfrm>
          <a:prstGeom prst="rect">
            <a:avLst/>
          </a:prstGeom>
          <a:ln w="9525">
            <a:solidFill>
              <a:schemeClr val="tx1"/>
            </a:solidFill>
          </a:ln>
        </p:spPr>
      </p:pic>
    </p:spTree>
    <p:extLst>
      <p:ext uri="{BB962C8B-B14F-4D97-AF65-F5344CB8AC3E}">
        <p14:creationId xmlns:p14="http://schemas.microsoft.com/office/powerpoint/2010/main" val="158358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15F80F2-9C2B-E51B-203C-3A1BB3E05D10}"/>
              </a:ext>
            </a:extLst>
          </p:cNvPr>
          <p:cNvPicPr>
            <a:picLocks noChangeAspect="1"/>
          </p:cNvPicPr>
          <p:nvPr/>
        </p:nvPicPr>
        <p:blipFill>
          <a:blip r:embed="rId2"/>
          <a:stretch>
            <a:fillRect/>
          </a:stretch>
        </p:blipFill>
        <p:spPr>
          <a:xfrm>
            <a:off x="2170073" y="930657"/>
            <a:ext cx="4803855" cy="5070093"/>
          </a:xfrm>
          <a:prstGeom prst="rect">
            <a:avLst/>
          </a:prstGeom>
        </p:spPr>
      </p:pic>
    </p:spTree>
    <p:extLst>
      <p:ext uri="{BB962C8B-B14F-4D97-AF65-F5344CB8AC3E}">
        <p14:creationId xmlns:p14="http://schemas.microsoft.com/office/powerpoint/2010/main" val="326606032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07147DC-41A2-4564-8145-42DDB57D3F41}">
  <we:reference id="wa200003891" version="1.0.0.1" store="en-US" storeType="OMEX"/>
  <we:alternateReferences>
    <we:reference id="WA20000389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11834</TotalTime>
  <Words>926</Words>
  <Application>Microsoft Office PowerPoint</Application>
  <PresentationFormat>On-screen Show (4:3)</PresentationFormat>
  <Paragraphs>101</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2013 - 2022 Theme</vt:lpstr>
      <vt:lpstr>PowerPoint Presentation</vt:lpstr>
      <vt:lpstr>PowerPoint Presentation</vt:lpstr>
      <vt:lpstr>INVESTIGATING COMMITTEE DUTIES</vt:lpstr>
      <vt:lpstr>PowerPoint Presentation</vt:lpstr>
      <vt:lpstr>PART A: Recruited or recommended by: The individual who is recommending (recruiting) the applicant for membership to the auxiliary.  The individual recommending the applicant cannot be one of the Investigating Committee members signing the application.  Recruiter Member ID: This is the Recruiter’s Member ID.  National now keeps track of this for auxiliary recruiters and they will mail Recruiter pin(s) when the criteria has been met. If the Recruiter Member ID is missing or incorrect, it will not be entered into MALTA at the time of processing.  Auxiliary Number: is the VFW Auxiliary No the member is joining/transferring to City: The city in which the Auxiliary is located. State: The State which the Auxiliary is located in (Florida) Member ID (if already a member): If the applicant is a current, lapsed or former member of another auxiliary, their Membership ID number must be provided.   </vt:lpstr>
      <vt:lpstr> PART A: Annual Membership: If the applicant is obligated at any time after July 1, the dues paid shall be for the next succeeding calendar year.  If the applicant is obligated any time prior to July 1, the current year dues must be paid and then before 12/31, the next succeeding year’s dues must also be paid.  Membership run from January 1 to December 31.   Rejoin: is someone who has not paid their dues by June 30th. Starting July 1st, they must start the process over again as a new member…. but will retain the same Membership ID number.   Life Membership:  Lifetime members pay a one-time membership fee based upon their age at the time of joining the auxiliary.  The life membership fees are located on the lower right-hand side of the application.  </vt:lpstr>
      <vt:lpstr> PART A: (Continued) Life Member Transfer Previous Auxiliary:  Check this box if a lifetime member is transferring into your auxiliary.  You must provide the Auxiliary No from where they are transferring from and if auxiliary is from another state, you must also provide the State where the Auxiliary is located.   Annual Transfer Previous Auxiliary: Check this box if a current annual member is transferring into your auxiliary.  You must provide the Auxiliary No from where they are transferring from and if auxiliary is from another state, you must also provide the State where the Auxiliary is located.   Paying or Not Paying: If the member has not yet paid their annual dues, they must pay at the time of transfer.   Annual transfer converting to life:  The member is a current annual member and wants to rejoin/transfer as a Life Member. The  Auxiliary No and State, if other than Florida, where the member is transferring from must be provided   </vt:lpstr>
      <vt:lpstr>PART B: Name: As they want it on the card    Date of Birth: Must be provided Address: Where mail is received      Female or Male  Check the appropriate box City/State and Zip: Where mail is received         Phone number and Email address: If no phone number or email address indicate “NONE”    Please ensure that the email address is clearly written.  </vt:lpstr>
      <vt:lpstr>PowerPoint Presentation</vt:lpstr>
      <vt:lpstr>     PART C: Post-Affiliated: Check this box if the applicant is joining the Auxiliary under a current VFW member from your Post.    Important Reminder:  The VFW Member the applicant is joining under as a ‘Post-Affiliated’ must be a member of the same VFW Post associated with the Auxiliary accepting the application.  Relationship: Mother, Father, Sister, Brother etc..  To Eligible Veteran: the veteran’s name   VFW Membership ID: The VFW member must be a current member of the VFW Post (not deceased) and the VFW Membership ID # must be provided.        </vt:lpstr>
      <vt:lpstr>   PART D : Non-Affiliated: the eligible veteran is not a member of the VFW Post to which the applicant is joining Relationship: Mother, Father, Sister, Brother etc....    To eligible Veteran: the veteran’s name  Name of campaign and any ribbons or medals: As found on DD214 or other paperwork available. You should always reference the National Auxiliary Bylaws page 6-11 and follow the guide in determining eligibility.    Note: There is no need to list all medals/ribbons, only those that qualify the veteran for the VFW, i.e., Vietnam Service Medal, Asiatic-Pacific Campaign, American Campaign, Korean Service Medal)  Dates of Service:  the day they joined the military to the day they separated from the service.  Location: Foreign location where the veteran served….not the base where they served after returning to US   </vt:lpstr>
      <vt:lpstr>PART E: Investigating Committee Signatures:  Must have at least two (2) Investigating Committee signatures and cannot also be listed as the Recruiter (Refer to Section 102 of the National Bylaws)  Rejected:  the applicant was not approved by a vote of the auxiliary to become a member   Accepted: the applicant was approved by a vote of the auxiliary to become a member                                                            Meeting Date: The meeting date that the application was rejected or approved by the members.  This date must be included on the application before sending to Department for processing. Obligated Date: This is the date the applicant signed the OBLIGATION at the bottom of the Membership application or the Meeting Date if you are unsure of the signature date. </vt:lpstr>
      <vt:lpstr>PART F: Obligation: this is the obligation from the applicant/member to the auxiliary and their attest that all the information on the application is true and correct.  Signature and Date:  the applicant/member’s signature and date of signature</vt:lpstr>
      <vt:lpstr>  Life membership Credit Card:  LIFE MEMBERSHIP ONLY.   (Initial payment for an annual membership cannot be paid by credit card)   Check here if this is a gift: It will be sent to the Auxiliary Treasurer’s address. Check the box.  What kind of credit card it is. You will check the box that applies. Amount of the life membership: The life membership fees are located on the bottom right side of the application. Use the age the applicate will be by 12/31 of the year they are becoming a member. Name: Exactly as it appears on the credit card Address: The exact address that is on the credit card account.   City, State and Zip Code: Associated with the credit card account The Credit Card No: American Express has 15 and all other have 16.  If possible, ask to see the credit card and verify that the correct number is provided and is printed clearly. . CVV Code: Is found on the back of the card it is a 3-digit number or 4-digit for American Express. Make sure this is printed clearly Exp Date: When the credit card expires.    Date: of when the member is signing    Signature: Must be the Signature of the Credit Card. </vt:lpstr>
      <vt:lpstr>CREDIT CARD  PAYMENTS</vt:lpstr>
      <vt:lpstr> Life membership fees are determined based on the age the applicant will be by 12/31 of the year they are becoming a member.  For Example:     Date of Birth: 10/17/1954 Date of Application: 08/15/2024      2024 -   1954          70  the age the applicant will be by 12/31/2024   Life Membership Fees due with the application are $150    </vt:lpstr>
      <vt:lpstr>PowerPoint Presentation</vt:lpstr>
      <vt:lpstr>PowerPoint Presentation</vt:lpstr>
      <vt:lpstr>PowerPoint Presentation</vt:lpstr>
      <vt:lpstr>PowerPoint Presentation</vt:lpstr>
      <vt:lpstr>PowerPoint Presentation</vt:lpstr>
      <vt:lpstr>PowerPoint Presentation</vt:lpstr>
      <vt:lpstr>WHERE TO MAIL MEMBERSHIP APPLICATIONS FOR PROCESSING</vt:lpstr>
      <vt:lpstr>PowerPoint Presentation</vt:lpstr>
      <vt:lpstr>  Membership can help for years to 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fill out and Application</dc:title>
  <dc:creator>Kelly Barr</dc:creator>
  <cp:lastModifiedBy>DebbiesPC</cp:lastModifiedBy>
  <cp:revision>49</cp:revision>
  <cp:lastPrinted>2023-10-30T23:21:52Z</cp:lastPrinted>
  <dcterms:created xsi:type="dcterms:W3CDTF">2023-06-26T22:37:25Z</dcterms:created>
  <dcterms:modified xsi:type="dcterms:W3CDTF">2025-07-15T20:25:27Z</dcterms:modified>
</cp:coreProperties>
</file>